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4"/>
  </p:sldMasterIdLst>
  <p:notesMasterIdLst>
    <p:notesMasterId r:id="rId25"/>
  </p:notesMasterIdLst>
  <p:sldIdLst>
    <p:sldId id="301" r:id="rId5"/>
    <p:sldId id="302" r:id="rId6"/>
    <p:sldId id="303" r:id="rId7"/>
    <p:sldId id="304" r:id="rId8"/>
    <p:sldId id="324" r:id="rId9"/>
    <p:sldId id="305" r:id="rId10"/>
    <p:sldId id="308" r:id="rId11"/>
    <p:sldId id="321" r:id="rId12"/>
    <p:sldId id="322" r:id="rId13"/>
    <p:sldId id="309" r:id="rId14"/>
    <p:sldId id="312" r:id="rId15"/>
    <p:sldId id="311" r:id="rId16"/>
    <p:sldId id="314" r:id="rId17"/>
    <p:sldId id="315" r:id="rId18"/>
    <p:sldId id="316" r:id="rId19"/>
    <p:sldId id="317" r:id="rId20"/>
    <p:sldId id="323" r:id="rId21"/>
    <p:sldId id="319" r:id="rId22"/>
    <p:sldId id="325" r:id="rId23"/>
    <p:sldId id="31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6F87"/>
    <a:srgbClr val="0066FF"/>
    <a:srgbClr val="110A03"/>
    <a:srgbClr val="348109"/>
    <a:srgbClr val="402682"/>
    <a:srgbClr val="FF0066"/>
    <a:srgbClr val="169263"/>
    <a:srgbClr val="FF3300"/>
    <a:srgbClr val="765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4767" autoAdjust="0"/>
  </p:normalViewPr>
  <p:slideViewPr>
    <p:cSldViewPr snapToGrid="0">
      <p:cViewPr varScale="1">
        <p:scale>
          <a:sx n="105" d="100"/>
          <a:sy n="105" d="100"/>
        </p:scale>
        <p:origin x="11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9CF68C41-FCEA-4DCA-8545-EEFB96241BC1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41D6884-F1C9-4080-95A0-FE654F1C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9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D6884-F1C9-4080-95A0-FE654F1CE7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6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D6884-F1C9-4080-95A0-FE654F1CE7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0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70933" y="1"/>
            <a:ext cx="5037667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565" y="914401"/>
            <a:ext cx="9262836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8985" y="4402667"/>
            <a:ext cx="7683417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67698" y="6117337"/>
            <a:ext cx="1143297" cy="365125"/>
          </a:xfrm>
        </p:spPr>
        <p:txBody>
          <a:bodyPr/>
          <a:lstStyle/>
          <a:p>
            <a:fld id="{DAD25696-2E3E-457B-80C8-81B1C858956C}" type="datetimeFigureOut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31644" y="6117337"/>
            <a:ext cx="481258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3760" y="6117337"/>
            <a:ext cx="548640" cy="365125"/>
          </a:xfrm>
        </p:spPr>
        <p:txBody>
          <a:bodyPr/>
          <a:lstStyle/>
          <a:p>
            <a:fld id="{F4AB39A1-E7D2-495A-9DB6-BD196565C7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70933" y="3771900"/>
            <a:ext cx="48260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747185" y="3867150"/>
            <a:ext cx="82551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360645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698" y="4732865"/>
            <a:ext cx="1002132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634" y="932112"/>
            <a:ext cx="8228087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698" y="5299603"/>
            <a:ext cx="1002132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5696-2E3E-457B-80C8-81B1C858956C}" type="datetimeFigureOut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39A1-E7D2-495A-9DB6-BD196565C7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794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700" y="685800"/>
            <a:ext cx="1002132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9" y="4343400"/>
            <a:ext cx="1002132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5696-2E3E-457B-80C8-81B1C858956C}" type="datetimeFigureOut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39A1-E7D2-495A-9DB6-BD196565C7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32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92562" y="863023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6263" y="2819399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322" y="685801"/>
            <a:ext cx="9298820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30980" y="3428999"/>
            <a:ext cx="8841504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8" y="4343400"/>
            <a:ext cx="1002132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5696-2E3E-457B-80C8-81B1C858956C}" type="datetimeFigureOut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39A1-E7D2-495A-9DB6-BD196565C7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76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701" y="3308581"/>
            <a:ext cx="1002131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9" y="4777381"/>
            <a:ext cx="1002132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5696-2E3E-457B-80C8-81B1C858956C}" type="datetimeFigureOut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39A1-E7D2-495A-9DB6-BD196565C7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8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92562" y="863023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6263" y="2819399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322" y="685801"/>
            <a:ext cx="9298820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700" y="3886200"/>
            <a:ext cx="1002132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9" y="4775200"/>
            <a:ext cx="1002132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5696-2E3E-457B-80C8-81B1C858956C}" type="datetimeFigureOut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39A1-E7D2-495A-9DB6-BD196565C7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28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701" y="685802"/>
            <a:ext cx="1002132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699" y="3505200"/>
            <a:ext cx="1002132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9" y="4343400"/>
            <a:ext cx="1002132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5696-2E3E-457B-80C8-81B1C858956C}" type="datetimeFigureOut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39A1-E7D2-495A-9DB6-BD196565C7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817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5696-2E3E-457B-80C8-81B1C858956C}" type="datetimeFigureOut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39A1-E7D2-495A-9DB6-BD196565C7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249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5191" y="685800"/>
            <a:ext cx="1770831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699" y="685800"/>
            <a:ext cx="8021831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5696-2E3E-457B-80C8-81B1C858956C}" type="datetimeFigureOut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39A1-E7D2-495A-9DB6-BD196565C7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6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457201"/>
            <a:ext cx="10272889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512" y="2667000"/>
            <a:ext cx="10272889" cy="333281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92440" y="6108174"/>
            <a:ext cx="1143297" cy="365125"/>
          </a:xfrm>
        </p:spPr>
        <p:txBody>
          <a:bodyPr/>
          <a:lstStyle/>
          <a:p>
            <a:fld id="{DAD25696-2E3E-457B-80C8-81B1C858956C}" type="datetimeFigureOut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0197" y="6108174"/>
            <a:ext cx="708602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11957" y="6108174"/>
            <a:ext cx="570444" cy="365125"/>
          </a:xfrm>
        </p:spPr>
        <p:txBody>
          <a:bodyPr/>
          <a:lstStyle/>
          <a:p>
            <a:fld id="{F4AB39A1-E7D2-495A-9DB6-BD196565C7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55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328" y="2666999"/>
            <a:ext cx="8933073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9331" y="5027070"/>
            <a:ext cx="893306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5696-2E3E-457B-80C8-81B1C858956C}" type="datetimeFigureOut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1090" y="6116071"/>
            <a:ext cx="551311" cy="365125"/>
          </a:xfrm>
        </p:spPr>
        <p:txBody>
          <a:bodyPr/>
          <a:lstStyle/>
          <a:p>
            <a:fld id="{F4AB39A1-E7D2-495A-9DB6-BD196565C7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39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685802"/>
            <a:ext cx="10272889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9511" y="2667000"/>
            <a:ext cx="4986528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5872" y="2667000"/>
            <a:ext cx="4986528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5696-2E3E-457B-80C8-81B1C858956C}" type="datetimeFigureOut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39A1-E7D2-495A-9DB6-BD196565C7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9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642" y="2658533"/>
            <a:ext cx="46083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697" y="3335337"/>
            <a:ext cx="4896331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2280" y="2667000"/>
            <a:ext cx="462374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9688" y="3335337"/>
            <a:ext cx="4896331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5696-2E3E-457B-80C8-81B1C858956C}" type="datetimeFigureOut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39A1-E7D2-495A-9DB6-BD196565C7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6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5696-2E3E-457B-80C8-81B1C858956C}" type="datetimeFigureOut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39A1-E7D2-495A-9DB6-BD196565C7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6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5696-2E3E-457B-80C8-81B1C858956C}" type="datetimeFigureOut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39A1-E7D2-495A-9DB6-BD196565C7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21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699" y="1600200"/>
            <a:ext cx="355004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3404" y="685801"/>
            <a:ext cx="6242616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699" y="2971800"/>
            <a:ext cx="3550045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5696-2E3E-457B-80C8-81B1C858956C}" type="datetimeFigureOut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39A1-E7D2-495A-9DB6-BD196565C7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8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110" y="1752599"/>
            <a:ext cx="542757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6661" y="914400"/>
            <a:ext cx="3281828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3110" y="3124199"/>
            <a:ext cx="5427572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5696-2E3E-457B-80C8-81B1C858956C}" type="datetimeFigureOut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39A1-E7D2-495A-9DB6-BD196565C7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7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1"/>
            <a:ext cx="2842684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9512" y="457201"/>
            <a:ext cx="10272889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512" y="2667001"/>
            <a:ext cx="10272888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11573" y="6116071"/>
            <a:ext cx="1143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D25696-2E3E-457B-80C8-81B1C858956C}" type="datetimeFigureOut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9330" y="6116071"/>
            <a:ext cx="7086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31090" y="6116071"/>
            <a:ext cx="551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AB39A1-E7D2-495A-9DB6-BD196565C7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186095195@N02/49404961122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www.publicdomainpictures.net/en/view-image.php?image=222799&amp;picture=gold-helmet" TargetMode="External"/><Relationship Id="rId4" Type="http://schemas.openxmlformats.org/officeDocument/2006/relationships/image" Target="../media/image13.jpg"/><Relationship Id="rId9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m.wikipedia.org/wiki/file:wireless_tower.sv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usannetedrick.com/what-is-cloud-computing-and-how-can-it-help-your-business/" TargetMode="Externa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blicdomainpictures.net/en/view-image.php?image=309227&amp;picture=empty-basketball-court" TargetMode="External"/><Relationship Id="rId3" Type="http://schemas.openxmlformats.org/officeDocument/2006/relationships/image" Target="../media/image20.jp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tartan-track-career-runway-2678544/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s://www.flickr.com/photos/outdoorstudios/49390469766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wBSIMHUqoE?feature=oembed" TargetMode="External"/><Relationship Id="rId5" Type="http://schemas.openxmlformats.org/officeDocument/2006/relationships/hyperlink" Target="https://youtu.be/qwBSIMHUqoE" TargetMode="Externa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opescuaugustin.blogspot.com/2009/02/penny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Closed-circuit_television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cdomainpictures.net/view-image.php?image=16447&amp;picture=automatic-external-defibrillato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bccampus.ca/2016/08/03/bccampus-in-top-10-for-saving-students-money-with-free-textbooks-in-u-s-and-number-1-in-canada/" TargetMode="Externa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573F9D11-20BD-4755-B131-A5F53152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029" name="Picture 5" descr="Closeup of pennie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9" r="9090" b="21155"/>
          <a:stretch/>
        </p:blipFill>
        <p:spPr bwMode="auto">
          <a:xfrm>
            <a:off x="1726418" y="-16933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Freeform 13">
            <a:extLst>
              <a:ext uri="{FF2B5EF4-FFF2-40B4-BE49-F238E27FC236}">
                <a16:creationId xmlns:a16="http://schemas.microsoft.com/office/drawing/2014/main" id="{8EB90C4A-98AE-4031-9ED8-4063AF898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11302" y="-16933"/>
            <a:ext cx="5505449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0600" h="6883400">
                <a:moveTo>
                  <a:pt x="5427133" y="8466"/>
                </a:moveTo>
                <a:lnTo>
                  <a:pt x="4783666" y="2573866"/>
                </a:lnTo>
                <a:lnTo>
                  <a:pt x="7340600" y="6874933"/>
                </a:lnTo>
                <a:lnTo>
                  <a:pt x="0" y="6883400"/>
                </a:lnTo>
                <a:lnTo>
                  <a:pt x="8466" y="0"/>
                </a:lnTo>
                <a:lnTo>
                  <a:pt x="5427133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1291" y="4953001"/>
            <a:ext cx="2471966" cy="939799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Arial Black" pitchFamily="34" charset="0"/>
              </a:rPr>
              <a:t>December 2023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763F840-D9FC-4A00-AD5E-A92B1469D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72077" y="-4763"/>
            <a:ext cx="3761187" cy="6862763"/>
            <a:chOff x="2928938" y="-4763"/>
            <a:chExt cx="5014912" cy="6862763"/>
          </a:xfrm>
        </p:grpSpPr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8D38D45D-EF27-4B10-ACF6-5709ECC2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7E738667-74E2-4FA0-9B05-260D9F3D7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A5044C01-88A9-414D-ACC3-1A13B71FC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0">
              <a:extLst>
                <a:ext uri="{FF2B5EF4-FFF2-40B4-BE49-F238E27FC236}">
                  <a16:creationId xmlns:a16="http://schemas.microsoft.com/office/drawing/2014/main" id="{5883D39A-EF33-4BD1-AA7F-AD7CC905D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id="{7C98FB2E-0AE9-4B67-BBA2-65D60B760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2">
              <a:extLst>
                <a:ext uri="{FF2B5EF4-FFF2-40B4-BE49-F238E27FC236}">
                  <a16:creationId xmlns:a16="http://schemas.microsoft.com/office/drawing/2014/main" id="{B5ECBF49-84ED-4A43-BDB5-7B89B3E77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0776" y="2567215"/>
            <a:ext cx="3460060" cy="267335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900" dirty="0">
                <a:solidFill>
                  <a:schemeClr val="bg1"/>
                </a:solidFill>
                <a:latin typeface="Arial Black" pitchFamily="34" charset="0"/>
              </a:rPr>
              <a:t>E-SPLOST </a:t>
            </a:r>
            <a:r>
              <a:rPr lang="en-US" sz="2900" b="1" dirty="0">
                <a:solidFill>
                  <a:schemeClr val="bg1"/>
                </a:solidFill>
                <a:latin typeface="Arial Black" pitchFamily="34" charset="0"/>
              </a:rPr>
              <a:t>VI</a:t>
            </a:r>
            <a:br>
              <a:rPr lang="en-US" sz="2900" b="1" dirty="0">
                <a:solidFill>
                  <a:schemeClr val="bg1"/>
                </a:solidFill>
                <a:latin typeface="Arial Black" pitchFamily="34" charset="0"/>
              </a:rPr>
            </a:br>
            <a:br>
              <a:rPr lang="en-US" sz="2900" b="1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900" b="1" dirty="0">
                <a:solidFill>
                  <a:schemeClr val="bg1"/>
                </a:solidFill>
                <a:latin typeface="Arial Black" pitchFamily="34" charset="0"/>
              </a:rPr>
              <a:t>Facts and Information</a:t>
            </a:r>
            <a:br>
              <a:rPr lang="en-US" sz="2900" b="1" u="sng" dirty="0">
                <a:solidFill>
                  <a:schemeClr val="bg1"/>
                </a:solidFill>
                <a:latin typeface="Arial Black" pitchFamily="34" charset="0"/>
              </a:rPr>
            </a:br>
            <a:br>
              <a:rPr lang="en-US" sz="2900" b="1" dirty="0">
                <a:solidFill>
                  <a:schemeClr val="bg1"/>
                </a:solidFill>
                <a:latin typeface="Arial Black" pitchFamily="34" charset="0"/>
              </a:rPr>
            </a:br>
            <a:endParaRPr lang="en-US" sz="2900" b="1" spc="3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" name="Picture 9" descr="Rockdale County Public Schools logo">
            <a:extLst>
              <a:ext uri="{FF2B5EF4-FFF2-40B4-BE49-F238E27FC236}">
                <a16:creationId xmlns:a16="http://schemas.microsoft.com/office/drawing/2014/main" id="{FA744C62-3F38-424A-96DF-3219F69F8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700" y="457200"/>
            <a:ext cx="3218558" cy="117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19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9C990EEC-F50B-4210-909B-C6749B647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9C3F85D-435C-45BF-9CFC-7ACE930FA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C0DB1233-B9FA-48CC-A8F7-ECF1C5E94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CC41E8BA-D332-434C-8935-990796DE7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id="{F154EBF1-9FA5-411E-8F8A-6AFF90C64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9">
              <a:extLst>
                <a:ext uri="{FF2B5EF4-FFF2-40B4-BE49-F238E27FC236}">
                  <a16:creationId xmlns:a16="http://schemas.microsoft.com/office/drawing/2014/main" id="{7894F796-53FB-4E54-8A32-85097594C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0">
              <a:extLst>
                <a:ext uri="{FF2B5EF4-FFF2-40B4-BE49-F238E27FC236}">
                  <a16:creationId xmlns:a16="http://schemas.microsoft.com/office/drawing/2014/main" id="{E9AFBF9B-D14F-4860-93DD-65B0347DE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1">
              <a:extLst>
                <a:ext uri="{FF2B5EF4-FFF2-40B4-BE49-F238E27FC236}">
                  <a16:creationId xmlns:a16="http://schemas.microsoft.com/office/drawing/2014/main" id="{EFBB9C89-4D5E-4197-9CF1-E4F1A5DBD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6" descr="A close-up of a football helmet&#10;">
            <a:extLst>
              <a:ext uri="{FF2B5EF4-FFF2-40B4-BE49-F238E27FC236}">
                <a16:creationId xmlns:a16="http://schemas.microsoft.com/office/drawing/2014/main" id="{9ADB7075-2515-2016-531F-7DBCDE0068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656" r="9427" b="-1"/>
          <a:stretch/>
        </p:blipFill>
        <p:spPr>
          <a:xfrm>
            <a:off x="20" y="1"/>
            <a:ext cx="3175466" cy="2622205"/>
          </a:xfrm>
          <a:custGeom>
            <a:avLst/>
            <a:gdLst/>
            <a:ahLst/>
            <a:cxnLst/>
            <a:rect l="l" t="t" r="r" b="b"/>
            <a:pathLst>
              <a:path w="3175486" h="2622205">
                <a:moveTo>
                  <a:pt x="0" y="0"/>
                </a:moveTo>
                <a:lnTo>
                  <a:pt x="3175486" y="0"/>
                </a:lnTo>
                <a:lnTo>
                  <a:pt x="2733426" y="2622205"/>
                </a:lnTo>
                <a:lnTo>
                  <a:pt x="0" y="2160761"/>
                </a:lnTo>
                <a:close/>
              </a:path>
            </a:pathLst>
          </a:custGeom>
          <a:ln w="38100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Student in band uniform playing tuba.">
            <a:extLst>
              <a:ext uri="{FF2B5EF4-FFF2-40B4-BE49-F238E27FC236}">
                <a16:creationId xmlns:a16="http://schemas.microsoft.com/office/drawing/2014/main" id="{0E341E57-43DD-4827-8AAE-51B5AEA161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" r="33409" b="1"/>
          <a:stretch/>
        </p:blipFill>
        <p:spPr>
          <a:xfrm>
            <a:off x="1" y="2160794"/>
            <a:ext cx="2733421" cy="3085156"/>
          </a:xfrm>
          <a:custGeom>
            <a:avLst/>
            <a:gdLst/>
            <a:ahLst/>
            <a:cxnLst/>
            <a:rect l="l" t="t" r="r" b="b"/>
            <a:pathLst>
              <a:path w="2733421" h="3085156">
                <a:moveTo>
                  <a:pt x="0" y="0"/>
                </a:moveTo>
                <a:lnTo>
                  <a:pt x="2733421" y="461444"/>
                </a:lnTo>
                <a:lnTo>
                  <a:pt x="2294818" y="3063138"/>
                </a:lnTo>
                <a:lnTo>
                  <a:pt x="2310547" y="3085156"/>
                </a:lnTo>
                <a:lnTo>
                  <a:pt x="0" y="2741169"/>
                </a:lnTo>
                <a:close/>
              </a:path>
            </a:pathLst>
          </a:custGeom>
          <a:ln w="38100">
            <a:noFill/>
          </a:ln>
          <a:effectLst/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47B22C7-CEF9-4F21-850C-A61E0D876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" y="2160794"/>
            <a:ext cx="2733421" cy="46141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violin&#10;">
            <a:extLst>
              <a:ext uri="{FF2B5EF4-FFF2-40B4-BE49-F238E27FC236}">
                <a16:creationId xmlns:a16="http://schemas.microsoft.com/office/drawing/2014/main" id="{C852168F-BB6D-F4DD-341E-8F9D394E43D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3368" r="2" b="5429"/>
          <a:stretch/>
        </p:blipFill>
        <p:spPr>
          <a:xfrm>
            <a:off x="20" y="4901964"/>
            <a:ext cx="3459143" cy="1956037"/>
          </a:xfrm>
          <a:custGeom>
            <a:avLst/>
            <a:gdLst/>
            <a:ahLst/>
            <a:cxnLst/>
            <a:rect l="l" t="t" r="r" b="b"/>
            <a:pathLst>
              <a:path w="3459163" h="1956037">
                <a:moveTo>
                  <a:pt x="0" y="0"/>
                </a:moveTo>
                <a:lnTo>
                  <a:pt x="2310547" y="343987"/>
                </a:lnTo>
                <a:lnTo>
                  <a:pt x="3459163" y="1951804"/>
                </a:lnTo>
                <a:lnTo>
                  <a:pt x="0" y="1956037"/>
                </a:lnTo>
                <a:close/>
              </a:path>
            </a:pathLst>
          </a:custGeom>
          <a:ln w="38100">
            <a:noFill/>
          </a:ln>
          <a:effectLst/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FADFBC3-A288-41FA-9445-B6847F6AD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892132"/>
            <a:ext cx="2360612" cy="34398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0C6F871-DF6A-4818-38FA-DCE87FB80106}"/>
              </a:ext>
            </a:extLst>
          </p:cNvPr>
          <p:cNvSpPr txBox="1"/>
          <p:nvPr/>
        </p:nvSpPr>
        <p:spPr>
          <a:xfrm>
            <a:off x="9961902" y="6657945"/>
            <a:ext cx="223009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8" tooltip="https://www.flickr.com/photos/186095195@N02/494049611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65551" y="2111917"/>
            <a:ext cx="7843835" cy="31242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/>
              </a:rPr>
              <a:t>Specialty and School Programs</a:t>
            </a:r>
          </a:p>
          <a:p>
            <a:r>
              <a:rPr lang="en-US" sz="2600" b="1" dirty="0">
                <a:latin typeface="Garamond" panose="02020404030301010803" pitchFamily="18" charset="0"/>
              </a:rPr>
              <a:t>Band uniform replenish</a:t>
            </a:r>
          </a:p>
          <a:p>
            <a:r>
              <a:rPr lang="en-US" sz="2600" b="1" dirty="0">
                <a:latin typeface="Garamond" panose="02020404030301010803" pitchFamily="18" charset="0"/>
              </a:rPr>
              <a:t>Athletic safety equipment and uniforms</a:t>
            </a:r>
          </a:p>
          <a:p>
            <a:r>
              <a:rPr lang="en-US" sz="2600" b="1" dirty="0">
                <a:latin typeface="Garamond" panose="02020404030301010803" pitchFamily="18" charset="0"/>
              </a:rPr>
              <a:t>Musical instruments</a:t>
            </a:r>
          </a:p>
          <a:p>
            <a:r>
              <a:rPr lang="en-US" sz="2600" b="1" dirty="0">
                <a:latin typeface="Garamond" panose="02020404030301010803" pitchFamily="18" charset="0"/>
              </a:rPr>
              <a:t>Miscellaneous art program equipment</a:t>
            </a:r>
          </a:p>
          <a:p>
            <a:r>
              <a:rPr lang="en-US" sz="2600" b="1" dirty="0">
                <a:latin typeface="Garamond" panose="02020404030301010803" pitchFamily="18" charset="0"/>
              </a:rPr>
              <a:t>Film career pathway space for training and equipment</a:t>
            </a: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56063" y="685800"/>
            <a:ext cx="7446961" cy="1752599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Teaching and Learning</a:t>
            </a:r>
            <a:b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28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oung elementary aged students using iPads. ">
            <a:extLst>
              <a:ext uri="{FF2B5EF4-FFF2-40B4-BE49-F238E27FC236}">
                <a16:creationId xmlns:a16="http://schemas.microsoft.com/office/drawing/2014/main" id="{7327309A-418F-4503-9DCD-9E6FAAA2A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3104685"/>
            <a:ext cx="5256447" cy="2959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tudents on laptops.">
            <a:extLst>
              <a:ext uri="{FF2B5EF4-FFF2-40B4-BE49-F238E27FC236}">
                <a16:creationId xmlns:a16="http://schemas.microsoft.com/office/drawing/2014/main" id="{6C9706DC-8134-4C93-95CB-495FCD0B39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560902"/>
            <a:ext cx="3061814" cy="1880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CDCDF8-F645-4783-B712-DC9D0DECEF83}"/>
              </a:ext>
            </a:extLst>
          </p:cNvPr>
          <p:cNvSpPr txBox="1"/>
          <p:nvPr/>
        </p:nvSpPr>
        <p:spPr>
          <a:xfrm>
            <a:off x="2590800" y="1494113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Replacement cycle for student laptops, grades 2-12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Replacement cycle for student iPads, grades Pre-K – 1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Replacement cycle for teacher laptops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Replacement cycle for staff laptops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730475"/>
            <a:ext cx="8039100" cy="990600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286F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Lucida Sans Unicode" pitchFamily="34" charset="0"/>
              </a:rPr>
              <a:t>Learning Reimagined 1:1 program </a:t>
            </a:r>
            <a:endParaRPr lang="en-US" sz="1600" b="1" i="1" dirty="0">
              <a:solidFill>
                <a:srgbClr val="286F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Lucida Sans Unicode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24101" y="-1159672"/>
            <a:ext cx="7924799" cy="3306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3594B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Lucida Sans Unicode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949016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057400" y="228600"/>
            <a:ext cx="0" cy="647700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web, candelabrum, kitchenware&#10;&#10;Description generated with high confidence">
            <a:extLst>
              <a:ext uri="{FF2B5EF4-FFF2-40B4-BE49-F238E27FC236}">
                <a16:creationId xmlns:a16="http://schemas.microsoft.com/office/drawing/2014/main" id="{74845F13-D1B9-4C57-A8E5-89C869F628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83265" y="771500"/>
            <a:ext cx="1115985" cy="1309687"/>
          </a:xfrm>
          <a:prstGeom prst="rect">
            <a:avLst/>
          </a:prstGeom>
        </p:spPr>
      </p:pic>
      <p:pic>
        <p:nvPicPr>
          <p:cNvPr id="15" name="Picture 14" descr="A cloud computing system in a server room.">
            <a:extLst>
              <a:ext uri="{FF2B5EF4-FFF2-40B4-BE49-F238E27FC236}">
                <a16:creationId xmlns:a16="http://schemas.microsoft.com/office/drawing/2014/main" id="{7BAC022B-6A94-5458-AB01-135BFF9989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30051" y="3313774"/>
            <a:ext cx="4681728" cy="29260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D80D3A-D7A7-4D0C-8E57-C15148A62DBF}"/>
              </a:ext>
            </a:extLst>
          </p:cNvPr>
          <p:cNvSpPr/>
          <p:nvPr/>
        </p:nvSpPr>
        <p:spPr>
          <a:xfrm>
            <a:off x="4038600" y="12192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Infrastructure upgrades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Classroom modernization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Wireless network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Administration computers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Devanagari" panose="02040503050201020203" pitchFamily="18" charset="0"/>
              <a:ea typeface="+mn-ea"/>
              <a:cs typeface="Adobe Devanagari" panose="02040503050201020203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238500" y="381000"/>
            <a:ext cx="5181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3594B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Lucida Sans Unicode" pitchFamily="34" charset="0"/>
              </a:rPr>
              <a:t>Technology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Lucida Sans Unicode" pitchFamily="34" charset="0"/>
            </a:endParaRP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053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3DD081B6-E91D-4020-890C-268AAB5CB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7552" y="648931"/>
            <a:ext cx="6917478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ollage of photos of a group of people on a football field, a track, a basketball court. ">
            <a:extLst>
              <a:ext uri="{FF2B5EF4-FFF2-40B4-BE49-F238E27FC236}">
                <a16:creationId xmlns:a16="http://schemas.microsoft.com/office/drawing/2014/main" id="{1ED93CD9-D431-8337-D762-BB92D4D94E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8309" r="26988" b="1"/>
          <a:stretch/>
        </p:blipFill>
        <p:spPr>
          <a:xfrm>
            <a:off x="4938000" y="1011765"/>
            <a:ext cx="3056428" cy="4546708"/>
          </a:xfrm>
          <a:prstGeom prst="rect">
            <a:avLst/>
          </a:prstGeom>
        </p:spPr>
      </p:pic>
      <p:pic>
        <p:nvPicPr>
          <p:cNvPr id="9" name="Picture 8" descr="A running track with numbers on it&#10;&#10;Description automatically generated">
            <a:extLst>
              <a:ext uri="{FF2B5EF4-FFF2-40B4-BE49-F238E27FC236}">
                <a16:creationId xmlns:a16="http://schemas.microsoft.com/office/drawing/2014/main" id="{61A6ECB1-AB54-4F04-9F97-5F498C3676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6895" b="2"/>
          <a:stretch/>
        </p:blipFill>
        <p:spPr>
          <a:xfrm>
            <a:off x="8158154" y="1006085"/>
            <a:ext cx="3056838" cy="2191490"/>
          </a:xfrm>
          <a:prstGeom prst="rect">
            <a:avLst/>
          </a:prstGeom>
        </p:spPr>
      </p:pic>
      <p:pic>
        <p:nvPicPr>
          <p:cNvPr id="5" name="Picture 4" descr="A basketball court with a hoop&#10;&#10;Description automatically generated">
            <a:extLst>
              <a:ext uri="{FF2B5EF4-FFF2-40B4-BE49-F238E27FC236}">
                <a16:creationId xmlns:a16="http://schemas.microsoft.com/office/drawing/2014/main" id="{A29E43A2-5245-EB8A-8624-7E188EB6C6E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4412" r="-1" b="-1"/>
          <a:stretch/>
        </p:blipFill>
        <p:spPr>
          <a:xfrm>
            <a:off x="8158154" y="3366983"/>
            <a:ext cx="3056838" cy="2191490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AEC4B57-85C1-4884-825C-24F417D6AB9A}"/>
              </a:ext>
            </a:extLst>
          </p:cNvPr>
          <p:cNvSpPr txBox="1">
            <a:spLocks/>
          </p:cNvSpPr>
          <p:nvPr/>
        </p:nvSpPr>
        <p:spPr>
          <a:xfrm>
            <a:off x="299598" y="2831158"/>
            <a:ext cx="4154228" cy="3124201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defTabSz="457200" fontAlgn="auto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4200" b="1" i="0" u="none" strike="noStrike" spc="0" normalizeH="0" baseline="0" noProof="0" dirty="0">
                <a:ln>
                  <a:noFill/>
                </a:ln>
                <a:uLnTx/>
                <a:uFillTx/>
                <a:latin typeface="Garamond" panose="02020404030301010803" pitchFamily="18" charset="0"/>
              </a:rPr>
              <a:t>Protective athletic equipment</a:t>
            </a:r>
          </a:p>
          <a:p>
            <a:pPr marL="742950" marR="0" lvl="1" indent="-285750" defTabSz="457200" fontAlgn="auto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4200" b="1" i="0" u="none" strike="noStrike" spc="0" normalizeH="0" baseline="0" noProof="0" dirty="0">
                <a:ln>
                  <a:noFill/>
                </a:ln>
                <a:uLnTx/>
                <a:uFillTx/>
                <a:latin typeface="Garamond" panose="02020404030301010803" pitchFamily="18" charset="0"/>
              </a:rPr>
              <a:t>Digital scoreboards</a:t>
            </a:r>
          </a:p>
          <a:p>
            <a:pPr marL="742950" marR="0" lvl="1" indent="-285750" defTabSz="457200" fontAlgn="auto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4200" b="1" i="0" u="none" strike="noStrike" spc="0" normalizeH="0" baseline="0" noProof="0" dirty="0">
                <a:ln>
                  <a:noFill/>
                </a:ln>
                <a:uLnTx/>
                <a:uFillTx/>
                <a:latin typeface="Garamond" panose="02020404030301010803" pitchFamily="18" charset="0"/>
              </a:rPr>
              <a:t>Gym </a:t>
            </a:r>
            <a:r>
              <a:rPr lang="en-US" sz="4200" b="1" dirty="0">
                <a:latin typeface="Garamond" panose="02020404030301010803" pitchFamily="18" charset="0"/>
              </a:rPr>
              <a:t>floors</a:t>
            </a:r>
          </a:p>
          <a:p>
            <a:pPr marL="742950" marR="0" lvl="1" indent="-285750" defTabSz="457200" fontAlgn="auto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4200" b="1" i="0" u="none" strike="noStrike" spc="0" normalizeH="0" baseline="0" noProof="0" dirty="0">
                <a:ln>
                  <a:noFill/>
                </a:ln>
                <a:uLnTx/>
                <a:uFillTx/>
                <a:latin typeface="Garamond" panose="02020404030301010803" pitchFamily="18" charset="0"/>
              </a:rPr>
              <a:t>Baseball / softball fields</a:t>
            </a:r>
          </a:p>
          <a:p>
            <a:pPr marL="742950" marR="0" lvl="1" indent="-285750" defTabSz="457200" fontAlgn="auto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r>
              <a:rPr lang="en-US" sz="4200" b="1" dirty="0">
                <a:latin typeface="Garamond" panose="02020404030301010803" pitchFamily="18" charset="0"/>
              </a:rPr>
              <a:t>Track refresh</a:t>
            </a:r>
          </a:p>
          <a:p>
            <a:pPr marL="742950" marR="0" lvl="1" indent="-285750" defTabSz="457200" fontAlgn="auto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r>
              <a:rPr lang="en-US" sz="4200" b="1" dirty="0">
                <a:latin typeface="Garamond" panose="02020404030301010803" pitchFamily="18" charset="0"/>
              </a:rPr>
              <a:t>HHS gym</a:t>
            </a:r>
          </a:p>
          <a:p>
            <a:pPr marL="742950" marR="0" lvl="1" indent="-285750" defTabSz="457200" fontAlgn="auto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endParaRPr lang="en-US" sz="1500" b="1" dirty="0"/>
          </a:p>
          <a:p>
            <a:pPr marL="742950" marR="0" lvl="1" indent="-285750" defTabSz="457200" fontAlgn="auto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endParaRPr lang="en-US" sz="1500" b="1" dirty="0"/>
          </a:p>
          <a:p>
            <a:pPr marL="742950" marR="0" lvl="1" indent="-285750" defTabSz="457200" fontAlgn="auto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endParaRPr kumimoji="0" lang="en-US" sz="1500" b="1" i="0" u="none" strike="noStrike" spc="0" normalizeH="0" baseline="0" noProof="0" dirty="0">
              <a:ln>
                <a:noFill/>
              </a:ln>
              <a:uLnTx/>
              <a:uFillTx/>
            </a:endParaRPr>
          </a:p>
          <a:p>
            <a:pPr marL="0" marR="0" lvl="0" indent="0" defTabSz="457200" fontAlgn="auto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endParaRPr kumimoji="0" lang="en-US" sz="1500" b="0" i="0" u="none" strike="noStrik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621246-6946-BF54-3542-226A9EEBADB8}"/>
              </a:ext>
            </a:extLst>
          </p:cNvPr>
          <p:cNvSpPr txBox="1"/>
          <p:nvPr/>
        </p:nvSpPr>
        <p:spPr>
          <a:xfrm>
            <a:off x="977009" y="1633745"/>
            <a:ext cx="3409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/>
              </a:rPr>
              <a:t>Athletic Upgrades/Refurbishing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6322" y="70597"/>
            <a:ext cx="3219748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Facilities</a:t>
            </a:r>
          </a:p>
        </p:txBody>
      </p:sp>
    </p:spTree>
    <p:extLst>
      <p:ext uri="{BB962C8B-B14F-4D97-AF65-F5344CB8AC3E}">
        <p14:creationId xmlns:p14="http://schemas.microsoft.com/office/powerpoint/2010/main" val="1022346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 descr="HVAC system being worked on.">
            <a:extLst>
              <a:ext uri="{FF2B5EF4-FFF2-40B4-BE49-F238E27FC236}">
                <a16:creationId xmlns:a16="http://schemas.microsoft.com/office/drawing/2014/main" id="{8A585F7C-D884-4203-B987-8450F5E979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4"/>
          <a:stretch/>
        </p:blipFill>
        <p:spPr>
          <a:xfrm>
            <a:off x="7710350" y="3148757"/>
            <a:ext cx="2480330" cy="3629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School bu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97" y="571483"/>
            <a:ext cx="3167805" cy="2377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01321" y="2463081"/>
            <a:ext cx="5693944" cy="420121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/>
                <a:cs typeface="Lucida Sans Unicode" pitchFamily="34" charset="0"/>
              </a:rPr>
              <a:t>Upgrading the Fleet</a:t>
            </a:r>
          </a:p>
          <a:p>
            <a:pPr marL="857250" lvl="1" indent="-457200">
              <a:buFont typeface="Wingdings" pitchFamily="2" charset="2"/>
              <a:buChar char="ü"/>
            </a:pPr>
            <a:r>
              <a:rPr lang="en-US" sz="1800" b="1" dirty="0">
                <a:latin typeface="Adobe Garamond Pro Bold" pitchFamily="18" charset="0"/>
              </a:rPr>
              <a:t>Buses</a:t>
            </a:r>
          </a:p>
          <a:p>
            <a:pPr marL="857250" lvl="1" indent="-457200">
              <a:buFont typeface="Wingdings" pitchFamily="2" charset="2"/>
              <a:buChar char="ü"/>
            </a:pPr>
            <a:r>
              <a:rPr lang="en-US" sz="1800" b="1" dirty="0">
                <a:latin typeface="Adobe Garamond Pro Bold" pitchFamily="18" charset="0"/>
              </a:rPr>
              <a:t>Fleet Vehicles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/>
                <a:cs typeface="Lucida Sans Unicode" pitchFamily="34" charset="0"/>
              </a:rPr>
              <a:t>Local Facilities Plan - Site Improvements</a:t>
            </a:r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: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b="1" dirty="0">
                <a:latin typeface="Adobe Garamond Pro Bold" pitchFamily="18" charset="0"/>
              </a:rPr>
              <a:t>HVAC Upgrades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b="1" dirty="0">
                <a:latin typeface="Adobe Garamond Pro Bold" pitchFamily="18" charset="0"/>
              </a:rPr>
              <a:t>LED Lighting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b="1" dirty="0">
                <a:latin typeface="Adobe Garamond Pro Bold" pitchFamily="18" charset="0"/>
              </a:rPr>
              <a:t>Back-up Power Gen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b="1" dirty="0">
                <a:latin typeface="Adobe Garamond Pro Bold" pitchFamily="18" charset="0"/>
              </a:rPr>
              <a:t>Painting	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b="1" dirty="0">
                <a:latin typeface="Adobe Garamond Pro Bold" pitchFamily="18" charset="0"/>
              </a:rPr>
              <a:t>Pavement/parking lot striping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b="1" dirty="0">
                <a:latin typeface="Adobe Garamond Pro Bold" pitchFamily="18" charset="0"/>
              </a:rPr>
              <a:t>Signage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b="1" dirty="0">
                <a:latin typeface="Adobe Garamond Pro Bold" pitchFamily="18" charset="0"/>
              </a:rPr>
              <a:t>Flooring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b="1" dirty="0">
                <a:latin typeface="Adobe Garamond Pro Bold" pitchFamily="18" charset="0"/>
              </a:rPr>
              <a:t>Power upgrades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/>
                <a:cs typeface="Lucida Sans Unicode" pitchFamily="34" charset="0"/>
              </a:rPr>
              <a:t>Potential Land Purchase for Future Schools</a:t>
            </a:r>
          </a:p>
          <a:p>
            <a:pPr marL="0" indent="0">
              <a:buNone/>
            </a:pPr>
            <a:endParaRPr lang="en-US" dirty="0">
              <a:latin typeface="Adobe Garamond Pro Bold" pitchFamily="18" charset="0"/>
            </a:endParaRPr>
          </a:p>
          <a:p>
            <a:pPr marL="457200" lvl="1" indent="0">
              <a:buNone/>
            </a:pPr>
            <a:endParaRPr lang="en-US" sz="2400" dirty="0">
              <a:latin typeface="Adobe Garamond Pro Bold" pitchFamily="18" charset="0"/>
            </a:endParaRPr>
          </a:p>
          <a:p>
            <a:pPr lvl="1"/>
            <a:endParaRPr lang="en-US" sz="2400" dirty="0">
              <a:latin typeface="Adobe Garamond Pro Bold" pitchFamily="18" charset="0"/>
            </a:endParaRPr>
          </a:p>
          <a:p>
            <a:pPr marL="109728" indent="0">
              <a:buNone/>
            </a:pPr>
            <a:endParaRPr lang="en-US" sz="2800" dirty="0">
              <a:latin typeface="Adobe Garamond Pro Bold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66416" y="-130462"/>
            <a:ext cx="8229600" cy="1003675"/>
          </a:xfrm>
        </p:spPr>
        <p:txBody>
          <a:bodyPr/>
          <a:lstStyle/>
          <a:p>
            <a:pPr algn="ctr"/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Facilities</a:t>
            </a:r>
          </a:p>
        </p:txBody>
      </p:sp>
    </p:spTree>
    <p:extLst>
      <p:ext uri="{BB962C8B-B14F-4D97-AF65-F5344CB8AC3E}">
        <p14:creationId xmlns:p14="http://schemas.microsoft.com/office/powerpoint/2010/main" val="4021829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6C031-53BD-4551-8295-3AFC37FB1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1" y="2828040"/>
            <a:ext cx="7971101" cy="3877560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1600" dirty="0"/>
              <a:t>           </a:t>
            </a:r>
            <a:r>
              <a:rPr lang="en-US" sz="1600" u="sng" dirty="0"/>
              <a:t>E-SPLOST I</a:t>
            </a:r>
          </a:p>
          <a:p>
            <a:pPr lvl="1"/>
            <a:r>
              <a:rPr lang="en-US" sz="1600" dirty="0"/>
              <a:t>Barksdale Elementary additional land and stage</a:t>
            </a:r>
          </a:p>
          <a:p>
            <a:pPr lvl="1"/>
            <a:r>
              <a:rPr lang="en-US" sz="1600" dirty="0"/>
              <a:t>Roofing at BES, FSE, and HHS</a:t>
            </a:r>
          </a:p>
          <a:p>
            <a:pPr lvl="1"/>
            <a:r>
              <a:rPr lang="en-US" sz="1600" dirty="0"/>
              <a:t>RCHS Auditorium, Additions, and Renovations</a:t>
            </a:r>
          </a:p>
          <a:p>
            <a:pPr lvl="1"/>
            <a:r>
              <a:rPr lang="en-US" sz="1600" dirty="0"/>
              <a:t>HHS  and SHS Auditorium Additions</a:t>
            </a:r>
          </a:p>
          <a:p>
            <a:pPr lvl="1"/>
            <a:r>
              <a:rPr lang="en-US" sz="1600" dirty="0"/>
              <a:t>Peek’s Chapel Elementary</a:t>
            </a:r>
          </a:p>
          <a:p>
            <a:pPr lvl="1"/>
            <a:r>
              <a:rPr lang="en-US" sz="1600" dirty="0"/>
              <a:t>Evans Stadium at HHS</a:t>
            </a:r>
          </a:p>
          <a:p>
            <a:pPr lvl="1"/>
            <a:r>
              <a:rPr lang="en-US" sz="1600" dirty="0"/>
              <a:t>Debt retirement</a:t>
            </a:r>
          </a:p>
          <a:p>
            <a:pPr lvl="1"/>
            <a:r>
              <a:rPr lang="en-US" sz="1600" dirty="0"/>
              <a:t>Bus facility maintenance and underground fuel storage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u="sng" dirty="0"/>
              <a:t>E-SPLOST II</a:t>
            </a:r>
          </a:p>
          <a:p>
            <a:pPr lvl="1"/>
            <a:r>
              <a:rPr lang="en-US" sz="1600" dirty="0"/>
              <a:t>The Rockdale Career Academy and additions</a:t>
            </a:r>
          </a:p>
          <a:p>
            <a:pPr lvl="1"/>
            <a:r>
              <a:rPr lang="en-US" sz="1600" dirty="0"/>
              <a:t>General Ray Davis Middle School</a:t>
            </a:r>
          </a:p>
          <a:p>
            <a:pPr lvl="1"/>
            <a:r>
              <a:rPr lang="en-US" sz="1600" dirty="0"/>
              <a:t>C. J. Hicks Elementary School</a:t>
            </a:r>
          </a:p>
          <a:p>
            <a:pPr lvl="1"/>
            <a:r>
              <a:rPr lang="en-US" sz="1600" dirty="0"/>
              <a:t>Athletic facility improvements at RCHS, HHS, and SHS</a:t>
            </a:r>
          </a:p>
          <a:p>
            <a:pPr lvl="1"/>
            <a:r>
              <a:rPr lang="en-US" sz="1600" dirty="0"/>
              <a:t>Fine Arts Addition at HHS</a:t>
            </a:r>
          </a:p>
          <a:p>
            <a:pPr lvl="1"/>
            <a:r>
              <a:rPr lang="en-US" sz="1600" dirty="0"/>
              <a:t>Alpha Academy and County Office Renovations</a:t>
            </a:r>
          </a:p>
          <a:p>
            <a:pPr lvl="1"/>
            <a:r>
              <a:rPr lang="en-US" sz="1600" dirty="0"/>
              <a:t>Technology Infrastructure</a:t>
            </a:r>
          </a:p>
          <a:p>
            <a:pPr lvl="1"/>
            <a:r>
              <a:rPr lang="en-US" sz="1600" dirty="0"/>
              <a:t>Debt Retirement</a:t>
            </a:r>
          </a:p>
          <a:p>
            <a:pPr lvl="1"/>
            <a:r>
              <a:rPr lang="en-US" sz="1600" dirty="0"/>
              <a:t>Buses</a:t>
            </a:r>
          </a:p>
          <a:p>
            <a:pPr lvl="1"/>
            <a:r>
              <a:rPr lang="en-US" sz="1600" dirty="0"/>
              <a:t>Painting, paving, and energy efficient retrofits throughout the district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3563A8A-E216-4DF2-8A0C-EE0516E98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1" y="152400"/>
            <a:ext cx="6865937" cy="1219200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Completed Projects from </a:t>
            </a:r>
            <a:b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E-SPLOST I and II</a:t>
            </a:r>
          </a:p>
        </p:txBody>
      </p:sp>
    </p:spTree>
    <p:extLst>
      <p:ext uri="{BB962C8B-B14F-4D97-AF65-F5344CB8AC3E}">
        <p14:creationId xmlns:p14="http://schemas.microsoft.com/office/powerpoint/2010/main" val="2806240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6115EE-2C4A-4C94-BD80-B1816C120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314" y="1212131"/>
            <a:ext cx="8621486" cy="5084763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1600" dirty="0"/>
              <a:t>		</a:t>
            </a:r>
          </a:p>
          <a:p>
            <a:pPr marL="0" indent="0">
              <a:buNone/>
            </a:pPr>
            <a:endParaRPr lang="en-US" sz="1600" u="sng" dirty="0"/>
          </a:p>
          <a:p>
            <a:pPr marL="0" indent="0">
              <a:buNone/>
            </a:pPr>
            <a:endParaRPr lang="en-US" sz="1600" u="sng" dirty="0"/>
          </a:p>
          <a:p>
            <a:pPr marL="0" indent="0">
              <a:buNone/>
            </a:pPr>
            <a:r>
              <a:rPr lang="en-US" sz="1600" u="sng" dirty="0"/>
              <a:t>E-SPLOST III</a:t>
            </a:r>
          </a:p>
          <a:p>
            <a:pPr lvl="1"/>
            <a:r>
              <a:rPr lang="en-US" sz="1600" dirty="0"/>
              <a:t>SHS Addition</a:t>
            </a:r>
          </a:p>
          <a:p>
            <a:pPr lvl="1"/>
            <a:r>
              <a:rPr lang="en-US" sz="1600" dirty="0"/>
              <a:t>RCHS Annex Renovation for Magnet Program</a:t>
            </a:r>
          </a:p>
          <a:p>
            <a:pPr lvl="1"/>
            <a:r>
              <a:rPr lang="en-US" sz="1600" dirty="0"/>
              <a:t>PSE Renovations</a:t>
            </a:r>
          </a:p>
          <a:p>
            <a:pPr lvl="1"/>
            <a:r>
              <a:rPr lang="en-US" sz="1600" dirty="0"/>
              <a:t>CMS Expansion and Renovations</a:t>
            </a:r>
          </a:p>
          <a:p>
            <a:pPr lvl="1"/>
            <a:r>
              <a:rPr lang="en-US" sz="1600" dirty="0"/>
              <a:t>EMS Expansion and Renovations </a:t>
            </a:r>
          </a:p>
          <a:p>
            <a:pPr lvl="1"/>
            <a:r>
              <a:rPr lang="en-US" sz="1600" dirty="0"/>
              <a:t>MMS Renovations</a:t>
            </a:r>
          </a:p>
          <a:p>
            <a:pPr lvl="1"/>
            <a:r>
              <a:rPr lang="en-US" sz="1600" dirty="0"/>
              <a:t>RCHS Gym Addition and Renovations</a:t>
            </a:r>
          </a:p>
          <a:p>
            <a:pPr lvl="1"/>
            <a:r>
              <a:rPr lang="en-US" sz="1600" dirty="0"/>
              <a:t>Land Acquisition for future school</a:t>
            </a:r>
          </a:p>
          <a:p>
            <a:pPr lvl="1"/>
            <a:r>
              <a:rPr lang="en-US" sz="1600" dirty="0"/>
              <a:t>Technology and Security Upgrades</a:t>
            </a:r>
          </a:p>
          <a:p>
            <a:pPr lvl="1"/>
            <a:r>
              <a:rPr lang="en-US" sz="1600" dirty="0"/>
              <a:t>Buses</a:t>
            </a:r>
          </a:p>
          <a:p>
            <a:pPr lvl="1"/>
            <a:r>
              <a:rPr lang="en-US" sz="1600" dirty="0"/>
              <a:t>Painting, Warehouse and Transportation Facility Renovations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1600" u="sng" dirty="0"/>
          </a:p>
          <a:p>
            <a:pPr marL="0" indent="0">
              <a:buNone/>
            </a:pPr>
            <a:endParaRPr lang="en-US" sz="1600" u="sng" dirty="0"/>
          </a:p>
          <a:p>
            <a:pPr marL="0" indent="0">
              <a:buNone/>
            </a:pPr>
            <a:endParaRPr lang="en-US" sz="1600" u="sng" dirty="0"/>
          </a:p>
          <a:p>
            <a:pPr marL="0" indent="0">
              <a:buNone/>
            </a:pPr>
            <a:endParaRPr lang="en-US" sz="1600" u="sng" dirty="0"/>
          </a:p>
          <a:p>
            <a:pPr marL="0" indent="0">
              <a:buNone/>
            </a:pPr>
            <a:r>
              <a:rPr lang="en-US" sz="1600" u="sng" dirty="0"/>
              <a:t>E-SPLOST IV</a:t>
            </a:r>
          </a:p>
          <a:p>
            <a:pPr lvl="1"/>
            <a:r>
              <a:rPr lang="en-US" sz="1600" dirty="0"/>
              <a:t>Pine Street Elementary</a:t>
            </a:r>
          </a:p>
          <a:p>
            <a:pPr lvl="1"/>
            <a:r>
              <a:rPr lang="en-US" sz="1600" dirty="0"/>
              <a:t>Track / Turf Fields - RCHS, HHS, and SHS</a:t>
            </a:r>
          </a:p>
          <a:p>
            <a:pPr lvl="1"/>
            <a:r>
              <a:rPr lang="en-US" sz="1600" dirty="0"/>
              <a:t>Technology  - One to One Devices</a:t>
            </a:r>
          </a:p>
          <a:p>
            <a:pPr lvl="1"/>
            <a:r>
              <a:rPr lang="en-US" sz="1600" dirty="0"/>
              <a:t>Security Vestibules </a:t>
            </a:r>
          </a:p>
          <a:p>
            <a:pPr lvl="1"/>
            <a:r>
              <a:rPr lang="en-US" sz="1600" dirty="0"/>
              <a:t>Security Access Control at all schools</a:t>
            </a:r>
          </a:p>
          <a:p>
            <a:pPr lvl="1"/>
            <a:r>
              <a:rPr lang="en-US" sz="1600" dirty="0"/>
              <a:t>GPS Tracking for Buses</a:t>
            </a:r>
          </a:p>
          <a:p>
            <a:pPr lvl="1"/>
            <a:r>
              <a:rPr lang="en-US" sz="1600" dirty="0"/>
              <a:t>Band Uniforms - for RCHS, HHS, and SHS</a:t>
            </a:r>
          </a:p>
          <a:p>
            <a:pPr lvl="1"/>
            <a:r>
              <a:rPr lang="en-US" sz="1600" dirty="0"/>
              <a:t>Land Acquisition for JHH</a:t>
            </a:r>
          </a:p>
          <a:p>
            <a:pPr lvl="1"/>
            <a:r>
              <a:rPr lang="en-US" sz="1600" dirty="0"/>
              <a:t>Specialty Program Equipment and Facility Upgrades </a:t>
            </a:r>
          </a:p>
          <a:p>
            <a:pPr lvl="1"/>
            <a:r>
              <a:rPr lang="en-US" sz="1600" dirty="0"/>
              <a:t>Painting and Fleet Upgrades</a:t>
            </a:r>
          </a:p>
          <a:p>
            <a:pPr lvl="1"/>
            <a:r>
              <a:rPr lang="en-US" sz="1600" dirty="0"/>
              <a:t>New JHH (in progress)</a:t>
            </a:r>
          </a:p>
          <a:p>
            <a:pPr lvl="1"/>
            <a:r>
              <a:rPr lang="en-US" sz="1600" dirty="0"/>
              <a:t>Renovate County Office and Old PSE (in progress)</a:t>
            </a:r>
          </a:p>
          <a:p>
            <a:pPr lvl="1"/>
            <a:endParaRPr lang="en-US" sz="240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638AA11-84C8-4ADD-ADE3-C1636BC9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1" y="145330"/>
            <a:ext cx="7704137" cy="1066800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Completed Projects from </a:t>
            </a:r>
            <a:b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E-SPLOST III and IV</a:t>
            </a:r>
          </a:p>
        </p:txBody>
      </p:sp>
    </p:spTree>
    <p:extLst>
      <p:ext uri="{BB962C8B-B14F-4D97-AF65-F5344CB8AC3E}">
        <p14:creationId xmlns:p14="http://schemas.microsoft.com/office/powerpoint/2010/main" val="1716836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6115EE-2C4A-4C94-BD80-B1816C120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229" y="1524000"/>
            <a:ext cx="9677399" cy="4772894"/>
          </a:xfrm>
        </p:spPr>
        <p:txBody>
          <a:bodyPr numCol="2">
            <a:noAutofit/>
          </a:bodyPr>
          <a:lstStyle/>
          <a:p>
            <a:pPr marL="457200" indent="-457200" defTabSz="9144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800" u="sng" dirty="0"/>
              <a:t>E-SPLOST V</a:t>
            </a:r>
          </a:p>
          <a:p>
            <a:pPr marL="457200" indent="-457200" defTabSz="91440">
              <a:spcBef>
                <a:spcPts val="300"/>
              </a:spcBef>
              <a:spcAft>
                <a:spcPts val="0"/>
              </a:spcAft>
            </a:pPr>
            <a:r>
              <a:rPr lang="en-US" sz="1800" kern="0" dirty="0"/>
              <a:t>HVAC updates at Lorraine ES, Memorial MS, Rockdale County HS, and Salem HS</a:t>
            </a:r>
          </a:p>
          <a:p>
            <a:pPr marL="457200" indent="-457200" defTabSz="0">
              <a:spcBef>
                <a:spcPts val="300"/>
              </a:spcBef>
              <a:spcAft>
                <a:spcPts val="0"/>
              </a:spcAft>
              <a:tabLst>
                <a:tab pos="0" algn="l"/>
                <a:tab pos="457200" algn="l"/>
              </a:tabLst>
            </a:pPr>
            <a:r>
              <a:rPr lang="en-US" sz="1800" kern="0" dirty="0"/>
              <a:t>			Re-roof projects at Rockdale County HS, Salem HS, Memorial HS, Lorraine ES</a:t>
            </a:r>
          </a:p>
          <a:p>
            <a:pPr marL="457200" indent="-457200" defTabSz="0">
              <a:spcBef>
                <a:spcPts val="300"/>
              </a:spcBef>
              <a:spcAft>
                <a:spcPts val="0"/>
              </a:spcAft>
              <a:tabLst>
                <a:tab pos="0" algn="l"/>
                <a:tab pos="457200" algn="l"/>
              </a:tabLst>
            </a:pPr>
            <a:r>
              <a:rPr lang="en-US" sz="1800" kern="0" dirty="0"/>
              <a:t>			Backup generators installed at school sites throughout the District</a:t>
            </a:r>
          </a:p>
          <a:p>
            <a:pPr marL="457200" indent="-457200" defTabSz="0">
              <a:spcBef>
                <a:spcPts val="300"/>
              </a:spcBef>
              <a:spcAft>
                <a:spcPts val="0"/>
              </a:spcAft>
              <a:tabLst>
                <a:tab pos="0" algn="l"/>
                <a:tab pos="457200" algn="l"/>
              </a:tabLst>
            </a:pPr>
            <a:r>
              <a:rPr lang="en-US" sz="1800" kern="0" dirty="0"/>
              <a:t>			15 schools painted on the seven-year paint schedule </a:t>
            </a:r>
          </a:p>
          <a:p>
            <a:pPr marL="457200" indent="-457200" defTabSz="0">
              <a:spcBef>
                <a:spcPts val="300"/>
              </a:spcBef>
              <a:spcAft>
                <a:spcPts val="0"/>
              </a:spcAft>
              <a:tabLst>
                <a:tab pos="0" algn="l"/>
                <a:tab pos="457200" algn="l"/>
              </a:tabLst>
            </a:pPr>
            <a:r>
              <a:rPr lang="en-US" sz="1800" kern="0" dirty="0"/>
              <a:t>			HVAC controls installed through out the District </a:t>
            </a:r>
          </a:p>
          <a:p>
            <a:pPr marL="457200" indent="-457200" defTabSz="0">
              <a:spcBef>
                <a:spcPts val="300"/>
              </a:spcBef>
              <a:spcAft>
                <a:spcPts val="0"/>
              </a:spcAft>
              <a:tabLst>
                <a:tab pos="0" algn="l"/>
                <a:tab pos="457200" algn="l"/>
              </a:tabLst>
            </a:pPr>
            <a:r>
              <a:rPr lang="en-US" sz="1800" kern="0" dirty="0"/>
              <a:t>			LED lighting installation throughout the District is underway – TBC E-SPLOST VI</a:t>
            </a:r>
          </a:p>
          <a:p>
            <a:pPr marL="457200" indent="-457200" defTabSz="0">
              <a:spcBef>
                <a:spcPts val="300"/>
              </a:spcBef>
              <a:spcAft>
                <a:spcPts val="0"/>
              </a:spcAft>
              <a:tabLst>
                <a:tab pos="0" algn="l"/>
                <a:tab pos="457200" algn="l"/>
              </a:tabLst>
            </a:pPr>
            <a:r>
              <a:rPr lang="en-US" sz="1800" kern="0" dirty="0"/>
              <a:t>			New ceilings and grids at eight schools is scheduled </a:t>
            </a:r>
          </a:p>
          <a:p>
            <a:pPr marL="457200" indent="-457200" defTabSz="0">
              <a:spcBef>
                <a:spcPts val="300"/>
              </a:spcBef>
              <a:spcAft>
                <a:spcPts val="0"/>
              </a:spcAft>
              <a:tabLst>
                <a:tab pos="0" algn="l"/>
                <a:tab pos="457200" algn="l"/>
              </a:tabLst>
            </a:pPr>
            <a:r>
              <a:rPr lang="en-US" sz="1800" kern="0" dirty="0">
                <a:latin typeface="Adobe Garamond Pro Bold"/>
              </a:rPr>
              <a:t>			</a:t>
            </a:r>
            <a:r>
              <a:rPr lang="en-US" sz="1800" kern="0" dirty="0"/>
              <a:t>HHS and SHS baseball field lighting upgrades completed</a:t>
            </a:r>
          </a:p>
          <a:p>
            <a:pPr marL="457200" indent="-457200" defTabSz="0">
              <a:spcBef>
                <a:spcPts val="300"/>
              </a:spcBef>
              <a:spcAft>
                <a:spcPts val="0"/>
              </a:spcAft>
              <a:tabLst>
                <a:tab pos="0" algn="l"/>
                <a:tab pos="457200" algn="l"/>
              </a:tabLst>
            </a:pPr>
            <a:r>
              <a:rPr lang="en-US" sz="1800" kern="0" dirty="0"/>
              <a:t>			Paving and striping throughout the District is ongoing</a:t>
            </a:r>
          </a:p>
          <a:p>
            <a:pPr marL="457200" indent="-457200" defTabSz="0">
              <a:spcBef>
                <a:spcPts val="300"/>
              </a:spcBef>
              <a:spcAft>
                <a:spcPts val="0"/>
              </a:spcAft>
              <a:tabLst>
                <a:tab pos="0" algn="l"/>
                <a:tab pos="457200" algn="l"/>
              </a:tabLst>
            </a:pPr>
            <a:r>
              <a:rPr lang="en-US" sz="1800" kern="0" dirty="0"/>
              <a:t>			Tennis courts at RCHS and middle schools refurbished; added Pickleball stripping</a:t>
            </a:r>
          </a:p>
          <a:p>
            <a:pPr marL="457200" indent="-457200" defTabSz="0">
              <a:spcBef>
                <a:spcPts val="300"/>
              </a:spcBef>
              <a:spcAft>
                <a:spcPts val="0"/>
              </a:spcAft>
              <a:tabLst>
                <a:tab pos="0" algn="l"/>
                <a:tab pos="457200" algn="l"/>
              </a:tabLst>
            </a:pPr>
            <a:r>
              <a:rPr lang="en-US" sz="1800" kern="0" dirty="0"/>
              <a:t>			Digital cameras purchased/installed in all school locations.</a:t>
            </a:r>
          </a:p>
          <a:p>
            <a:pPr marL="457200" indent="-457200" defTabSz="0">
              <a:spcBef>
                <a:spcPts val="300"/>
              </a:spcBef>
              <a:spcAft>
                <a:spcPts val="0"/>
              </a:spcAft>
              <a:tabLst>
                <a:tab pos="0" algn="l"/>
                <a:tab pos="457200" algn="l"/>
              </a:tabLst>
            </a:pPr>
            <a:r>
              <a:rPr lang="en-US" sz="1800" kern="0" dirty="0"/>
              <a:t>			Stadium tracks repainted and refreshed </a:t>
            </a:r>
          </a:p>
          <a:p>
            <a:pPr marL="457200" indent="-457200" defTabSz="0">
              <a:spcBef>
                <a:spcPts val="300"/>
              </a:spcBef>
              <a:spcAft>
                <a:spcPts val="0"/>
              </a:spcAft>
              <a:tabLst>
                <a:tab pos="0" algn="l"/>
                <a:tab pos="457200" algn="l"/>
              </a:tabLst>
            </a:pPr>
            <a:r>
              <a:rPr lang="en-US" sz="1800" kern="0" dirty="0"/>
              <a:t>			Carpet and VCT replaced at schools in all three tiers</a:t>
            </a:r>
          </a:p>
          <a:p>
            <a:pPr marL="457200" indent="-457200" defTabSz="0">
              <a:spcBef>
                <a:spcPts val="300"/>
              </a:spcBef>
              <a:spcAft>
                <a:spcPts val="0"/>
              </a:spcAft>
              <a:tabLst>
                <a:tab pos="0" algn="l"/>
                <a:tab pos="457200" algn="l"/>
              </a:tabLst>
            </a:pPr>
            <a:r>
              <a:rPr lang="en-US" sz="1800" kern="0" dirty="0"/>
              <a:t>			Specialty programs updates completed (i.e. CJH Reading Program)</a:t>
            </a:r>
          </a:p>
          <a:p>
            <a:pPr lvl="1"/>
            <a:endParaRPr lang="en-US" sz="240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638AA11-84C8-4ADD-ADE3-C1636BC9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1" y="145330"/>
            <a:ext cx="7704137" cy="1066800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Completed Projects from </a:t>
            </a:r>
            <a:b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E-SPLOST V</a:t>
            </a:r>
          </a:p>
        </p:txBody>
      </p:sp>
    </p:spTree>
    <p:extLst>
      <p:ext uri="{BB962C8B-B14F-4D97-AF65-F5344CB8AC3E}">
        <p14:creationId xmlns:p14="http://schemas.microsoft.com/office/powerpoint/2010/main" val="3714850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616B3DC-C165-433D-9187-62DCC0E31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7E1BF84-9824-4B0E-98DF-F0F7181DD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85FA340-7392-4303-9707-A12F45A46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58A9051-2BD9-4868-8B84-344752FA2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8264C49-3539-4CBD-8F11-1106C8B87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DE862133-5C7E-4B32-9786-0B33BC51A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90925F6C-DF03-4707-9176-6049F049B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6073935-E043-4801-AF06-06093A914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AC26FF4-D6F9-4A94-A837-D051A101E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FFE501B-F9EC-4229-99D6-F39E38A71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B064C6A0-3DE4-4F4A-B650-78A628163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43CD3E83-3D0D-40EE-B1A2-9C989EBF2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71553909-760D-4B98-96A4-F9F48339A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F006A6C-F843-49BC-AC84-89BD2AF58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62AEE6F3-16F4-4944-8459-4D5EEA341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ounded Rectangle 16">
            <a:extLst>
              <a:ext uri="{FF2B5EF4-FFF2-40B4-BE49-F238E27FC236}">
                <a16:creationId xmlns:a16="http://schemas.microsoft.com/office/drawing/2014/main" id="{8D6B9972-4A81-4223-9901-0E559A1D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693" y="648931"/>
            <a:ext cx="685443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1742" y="648930"/>
            <a:ext cx="3461281" cy="33473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dirty="0"/>
              <a:t>E-SPLOST, The Power of a Penny!</a:t>
            </a:r>
          </a:p>
        </p:txBody>
      </p:sp>
      <p:pic>
        <p:nvPicPr>
          <p:cNvPr id="5" name="Online Media 4" title="E-SPLOST Rockdale County Public Schools, I-V">
            <a:hlinkClick r:id="" action="ppaction://media"/>
            <a:extLst>
              <a:ext uri="{FF2B5EF4-FFF2-40B4-BE49-F238E27FC236}">
                <a16:creationId xmlns:a16="http://schemas.microsoft.com/office/drawing/2014/main" id="{9B02D9CE-5807-CE2D-9907-307A58A33AF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35128" y="1598831"/>
            <a:ext cx="5897562" cy="33321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0BCF43-0CF2-5443-BD64-B508368F4FCD}"/>
              </a:ext>
            </a:extLst>
          </p:cNvPr>
          <p:cNvSpPr txBox="1"/>
          <p:nvPr/>
        </p:nvSpPr>
        <p:spPr>
          <a:xfrm>
            <a:off x="1069690" y="5092791"/>
            <a:ext cx="489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https://youtu.be/qwBSIMHUqoE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0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D6329-82CC-BC57-42F1-6159437FE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315" y="2100943"/>
            <a:ext cx="10831286" cy="389887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August 2023 - </a:t>
            </a:r>
            <a:r>
              <a:rPr 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E-SPLOST VI process and timeline discussions.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August 2023 - </a:t>
            </a:r>
            <a:r>
              <a:rPr 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Solicited input on items to be considered in E-SPLOST VI.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August 2023 – </a:t>
            </a:r>
            <a:r>
              <a:rPr 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Formation of E-SPLOST VI committee.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September 2023 – </a:t>
            </a:r>
            <a:r>
              <a:rPr 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Executive Cabinet review of the E-SPLOST VI project list.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October 19, 2023 - </a:t>
            </a:r>
            <a:r>
              <a:rPr 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Board adopted a resolution calling for an E-SPLOST VI referendum.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November 2023 - </a:t>
            </a:r>
            <a:r>
              <a:rPr 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Resolution sent to the Board of Elections.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January/February 2024 - </a:t>
            </a:r>
            <a:r>
              <a:rPr 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E-SPLOST VI Campaign by Committee.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March 12, 2024 - </a:t>
            </a:r>
            <a:r>
              <a:rPr 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E-SPLOST VI Election date.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4F265-D27C-EDE1-06D6-E04CAB2A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E-SPLOST VI Timeline</a:t>
            </a:r>
          </a:p>
        </p:txBody>
      </p:sp>
    </p:spTree>
    <p:extLst>
      <p:ext uri="{BB962C8B-B14F-4D97-AF65-F5344CB8AC3E}">
        <p14:creationId xmlns:p14="http://schemas.microsoft.com/office/powerpoint/2010/main" val="1678164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loseup of a 1 cent penny with Lincoln's profile.">
            <a:extLst>
              <a:ext uri="{FF2B5EF4-FFF2-40B4-BE49-F238E27FC236}">
                <a16:creationId xmlns:a16="http://schemas.microsoft.com/office/drawing/2014/main" id="{5ACAC18F-F9DA-4AB0-B60E-7CFA2B2D66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20000" y="4800600"/>
            <a:ext cx="1600200" cy="1600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6E7538-7907-4379-BC31-1D9594680F9E}"/>
              </a:ext>
            </a:extLst>
          </p:cNvPr>
          <p:cNvSpPr txBox="1"/>
          <p:nvPr/>
        </p:nvSpPr>
        <p:spPr>
          <a:xfrm>
            <a:off x="6096000" y="1828801"/>
            <a:ext cx="44455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What is E-SPLOST?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a one penny sales tax that allows for shared contribution to education, including visitors to the county who spend money on gas, food, hotels, and retail items.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32791-3AEA-48E7-9D35-59046EA3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1" y="2819400"/>
            <a:ext cx="3047999" cy="1828800"/>
          </a:xfrm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en-US" b="1" u="sng" spc="300" dirty="0">
                <a:solidFill>
                  <a:schemeClr val="accent1"/>
                </a:solidFill>
                <a:latin typeface="Arial Black" pitchFamily="34" charset="0"/>
              </a:rPr>
              <a:t>E</a:t>
            </a:r>
            <a:r>
              <a:rPr lang="en-US" b="1" spc="300" dirty="0">
                <a:latin typeface="Arial Black" pitchFamily="34" charset="0"/>
              </a:rPr>
              <a:t>ducation </a:t>
            </a:r>
            <a:br>
              <a:rPr lang="en-US" b="1" spc="300" dirty="0">
                <a:latin typeface="Arial Black" pitchFamily="34" charset="0"/>
              </a:rPr>
            </a:br>
            <a:r>
              <a:rPr lang="en-US" b="1" u="sng" spc="300" dirty="0">
                <a:solidFill>
                  <a:schemeClr val="accent1"/>
                </a:solidFill>
                <a:latin typeface="Arial Black" pitchFamily="34" charset="0"/>
              </a:rPr>
              <a:t>S</a:t>
            </a:r>
            <a:r>
              <a:rPr lang="en-US" b="1" spc="300" dirty="0">
                <a:latin typeface="Arial Black" pitchFamily="34" charset="0"/>
              </a:rPr>
              <a:t>pecial </a:t>
            </a:r>
            <a:br>
              <a:rPr lang="en-US" b="1" spc="300" dirty="0">
                <a:latin typeface="Arial Black" pitchFamily="34" charset="0"/>
              </a:rPr>
            </a:br>
            <a:r>
              <a:rPr lang="en-US" b="1" u="sng" spc="300" dirty="0">
                <a:solidFill>
                  <a:schemeClr val="accent1"/>
                </a:solidFill>
                <a:latin typeface="Arial Black" pitchFamily="34" charset="0"/>
              </a:rPr>
              <a:t>P</a:t>
            </a:r>
            <a:r>
              <a:rPr lang="en-US" b="1" spc="300" dirty="0">
                <a:latin typeface="Arial Black" pitchFamily="34" charset="0"/>
              </a:rPr>
              <a:t>urpose </a:t>
            </a:r>
            <a:br>
              <a:rPr lang="en-US" b="1" spc="300" dirty="0">
                <a:latin typeface="Arial Black" pitchFamily="34" charset="0"/>
              </a:rPr>
            </a:br>
            <a:r>
              <a:rPr lang="en-US" b="1" u="sng" spc="300" dirty="0">
                <a:solidFill>
                  <a:schemeClr val="accent1"/>
                </a:solidFill>
                <a:latin typeface="Arial Black" pitchFamily="34" charset="0"/>
              </a:rPr>
              <a:t>L</a:t>
            </a:r>
            <a:r>
              <a:rPr lang="en-US" b="1" spc="300" dirty="0">
                <a:latin typeface="Arial Black" pitchFamily="34" charset="0"/>
              </a:rPr>
              <a:t>ocal </a:t>
            </a:r>
            <a:br>
              <a:rPr lang="en-US" b="1" spc="300" dirty="0">
                <a:latin typeface="Arial Black" pitchFamily="34" charset="0"/>
              </a:rPr>
            </a:br>
            <a:r>
              <a:rPr lang="en-US" b="1" u="sng" spc="300" dirty="0">
                <a:solidFill>
                  <a:schemeClr val="accent1"/>
                </a:solidFill>
                <a:latin typeface="Arial Black" pitchFamily="34" charset="0"/>
              </a:rPr>
              <a:t>O</a:t>
            </a:r>
            <a:r>
              <a:rPr lang="en-US" b="1" spc="300" dirty="0">
                <a:latin typeface="Arial Black" pitchFamily="34" charset="0"/>
              </a:rPr>
              <a:t>ption </a:t>
            </a:r>
            <a:br>
              <a:rPr lang="en-US" b="1" spc="300" dirty="0">
                <a:latin typeface="Arial Black" pitchFamily="34" charset="0"/>
              </a:rPr>
            </a:br>
            <a:r>
              <a:rPr lang="en-US" b="1" u="sng" spc="300" dirty="0">
                <a:solidFill>
                  <a:schemeClr val="accent1"/>
                </a:solidFill>
                <a:latin typeface="Arial Black" pitchFamily="34" charset="0"/>
              </a:rPr>
              <a:t>S</a:t>
            </a:r>
            <a:r>
              <a:rPr lang="en-US" b="1" spc="300" dirty="0">
                <a:latin typeface="Arial Black" pitchFamily="34" charset="0"/>
              </a:rPr>
              <a:t>ales </a:t>
            </a:r>
            <a:br>
              <a:rPr lang="en-US" b="1" spc="300" dirty="0">
                <a:latin typeface="Arial Black" pitchFamily="34" charset="0"/>
              </a:rPr>
            </a:br>
            <a:r>
              <a:rPr lang="en-US" b="1" u="sng" spc="300" dirty="0">
                <a:solidFill>
                  <a:schemeClr val="accent1"/>
                </a:solidFill>
                <a:latin typeface="Arial Black" pitchFamily="34" charset="0"/>
              </a:rPr>
              <a:t>T</a:t>
            </a:r>
            <a:r>
              <a:rPr lang="en-US" b="1" spc="300" dirty="0">
                <a:latin typeface="Arial Black" pitchFamily="34" charset="0"/>
              </a:rPr>
              <a:t>ax</a:t>
            </a:r>
            <a:br>
              <a:rPr lang="en-US" b="1" spc="300" dirty="0">
                <a:latin typeface="Arial Black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941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 with Rockdale County Public Schools logo, sign says Your E-SPLOST Dollars at Work for Our Children. Thank You For Your Support">
            <a:extLst>
              <a:ext uri="{FF2B5EF4-FFF2-40B4-BE49-F238E27FC236}">
                <a16:creationId xmlns:a16="http://schemas.microsoft.com/office/drawing/2014/main" id="{DB50B5A8-BCBF-4D38-B2AE-6E985D40E5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14038" r="14179" b="18184"/>
          <a:stretch/>
        </p:blipFill>
        <p:spPr>
          <a:xfrm rot="5400000">
            <a:off x="3733801" y="1143000"/>
            <a:ext cx="5638799" cy="457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1520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FCD9B94-D70B-4446-85E5-ACD390428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" r="9193"/>
          <a:stretch/>
        </p:blipFill>
        <p:spPr>
          <a:xfrm>
            <a:off x="1524020" y="10"/>
            <a:ext cx="9143980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1" y="2667000"/>
            <a:ext cx="8381999" cy="3124201"/>
          </a:xfrm>
        </p:spPr>
        <p:txBody>
          <a:bodyPr anchor="t">
            <a:normAutofit/>
          </a:bodyPr>
          <a:lstStyle/>
          <a:p>
            <a:pPr marL="1520190" lvl="2" indent="-742950">
              <a:buFont typeface="Wingdings" pitchFamily="2" charset="2"/>
              <a:buChar char="ü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Capital expenditures</a:t>
            </a:r>
          </a:p>
          <a:p>
            <a:pPr marL="1520190" lvl="2" indent="-742950">
              <a:buFont typeface="Wingdings" pitchFamily="2" charset="2"/>
              <a:buChar char="ü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Debt retirement</a:t>
            </a:r>
          </a:p>
          <a:p>
            <a:pPr marL="1234440" lvl="3" indent="0">
              <a:buNone/>
            </a:pPr>
            <a:endParaRPr lang="en-US" sz="2400" i="1" dirty="0">
              <a:latin typeface="Bookman Old Style" pitchFamily="18" charset="0"/>
            </a:endParaRPr>
          </a:p>
          <a:p>
            <a:pPr marL="434340" lvl="1" indent="0">
              <a:buNone/>
            </a:pPr>
            <a:r>
              <a:rPr lang="en-US" sz="3200" b="1" i="1" dirty="0">
                <a:latin typeface="Bookman Old Style" pitchFamily="18" charset="0"/>
              </a:rPr>
              <a:t>RCPS is a debt –free school system.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7234" y="685801"/>
            <a:ext cx="7514035" cy="1752599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rial Black" pitchFamily="34" charset="0"/>
              </a:rPr>
              <a:t>What Can E-SPLOST </a:t>
            </a:r>
            <a:br>
              <a:rPr lang="en-US" dirty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>be used for?</a:t>
            </a:r>
          </a:p>
        </p:txBody>
      </p:sp>
    </p:spTree>
    <p:extLst>
      <p:ext uri="{BB962C8B-B14F-4D97-AF65-F5344CB8AC3E}">
        <p14:creationId xmlns:p14="http://schemas.microsoft.com/office/powerpoint/2010/main" val="365418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Picture 5" descr="Closeup of pennies.">
            <a:extLst>
              <a:ext uri="{FF2B5EF4-FFF2-40B4-BE49-F238E27FC236}">
                <a16:creationId xmlns:a16="http://schemas.microsoft.com/office/drawing/2014/main" id="{4C9205C3-99A9-479A-B0F0-D903C59B4C3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0" r="9880"/>
          <a:stretch/>
        </p:blipFill>
        <p:spPr bwMode="auto">
          <a:xfrm>
            <a:off x="6693694" y="10"/>
            <a:ext cx="3974307" cy="6857990"/>
          </a:xfrm>
          <a:custGeom>
            <a:avLst/>
            <a:gdLst>
              <a:gd name="connsiteX0" fmla="*/ 836871 w 5299077"/>
              <a:gd name="connsiteY0" fmla="*/ 0 h 6858000"/>
              <a:gd name="connsiteX1" fmla="*/ 5299077 w 5299077"/>
              <a:gd name="connsiteY1" fmla="*/ 0 h 6858000"/>
              <a:gd name="connsiteX2" fmla="*/ 5299077 w 5299077"/>
              <a:gd name="connsiteY2" fmla="*/ 6858000 h 6858000"/>
              <a:gd name="connsiteX3" fmla="*/ 1911312 w 5299077"/>
              <a:gd name="connsiteY3" fmla="*/ 6858000 h 6858000"/>
              <a:gd name="connsiteX4" fmla="*/ 0 w 5299077"/>
              <a:gd name="connsiteY4" fmla="*/ 5333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98571" y="1"/>
            <a:ext cx="1827609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06601" y="2819400"/>
            <a:ext cx="3945510" cy="3733801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b="1" dirty="0">
                <a:latin typeface="Bookman Old Style" pitchFamily="18" charset="0"/>
              </a:rPr>
              <a:t>E-SPLOST V = $85 million</a:t>
            </a:r>
          </a:p>
          <a:p>
            <a:pPr lvl="3">
              <a:lnSpc>
                <a:spcPct val="90000"/>
              </a:lnSpc>
              <a:buFont typeface="Wingdings" pitchFamily="2" charset="2"/>
              <a:buChar char="Ø"/>
            </a:pPr>
            <a:endParaRPr lang="en-US" sz="1100" b="1" dirty="0">
              <a:latin typeface="Bookman Old Style" pitchFamily="18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dirty="0">
                <a:latin typeface="Bookman Old Style" pitchFamily="18" charset="0"/>
              </a:rPr>
              <a:t>Collection period beginning April 2019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dirty="0">
                <a:latin typeface="Bookman Old Style" pitchFamily="18" charset="0"/>
              </a:rPr>
              <a:t>Collection period ended September 2023</a:t>
            </a:r>
          </a:p>
          <a:p>
            <a:pPr lvl="3">
              <a:lnSpc>
                <a:spcPct val="90000"/>
              </a:lnSpc>
              <a:buFont typeface="Wingdings" pitchFamily="2" charset="2"/>
              <a:buChar char="Ø"/>
            </a:pPr>
            <a:endParaRPr lang="en-US" sz="1100" dirty="0">
              <a:latin typeface="Bookman Old Style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800" b="1" dirty="0">
                <a:latin typeface="Bookman Old Style" pitchFamily="18" charset="0"/>
              </a:rPr>
              <a:t>E-SPLOST VI = $135 million</a:t>
            </a:r>
          </a:p>
          <a:p>
            <a:pPr lvl="3">
              <a:lnSpc>
                <a:spcPct val="90000"/>
              </a:lnSpc>
              <a:buFont typeface="Wingdings" pitchFamily="2" charset="2"/>
              <a:buChar char="Ø"/>
            </a:pPr>
            <a:endParaRPr lang="en-US" sz="1100" b="1" dirty="0">
              <a:latin typeface="Bookman Old Style" pitchFamily="18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dirty="0">
                <a:latin typeface="Bookman Old Style" pitchFamily="18" charset="0"/>
              </a:rPr>
              <a:t>Collection period beginning July 2024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dirty="0">
                <a:latin typeface="Bookman Old Style" pitchFamily="18" charset="0"/>
              </a:rPr>
              <a:t>Collection period ending July 2029</a:t>
            </a:r>
          </a:p>
          <a:p>
            <a:pPr marL="1371600" lvl="3" indent="0">
              <a:lnSpc>
                <a:spcPct val="90000"/>
              </a:lnSpc>
              <a:buNone/>
            </a:pPr>
            <a:endParaRPr lang="en-US" sz="1100" dirty="0">
              <a:latin typeface="Bookman Old Style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533401"/>
            <a:ext cx="5274743" cy="1752599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700" dirty="0">
                <a:latin typeface="Arial Black" pitchFamily="34" charset="0"/>
              </a:rPr>
              <a:t>E-SPLOST VI will continue a twenty-five-year collection of pennies for public education in Rockdale County</a:t>
            </a:r>
            <a:br>
              <a:rPr lang="en-US" dirty="0">
                <a:effectLst/>
                <a:latin typeface="Arial Black" pitchFamily="34" charset="0"/>
              </a:rPr>
            </a:br>
            <a:br>
              <a:rPr lang="en-US" dirty="0">
                <a:effectLst/>
                <a:latin typeface="Arial Black" pitchFamily="34" charset="0"/>
              </a:rPr>
            </a:br>
            <a:r>
              <a:rPr lang="en-US" sz="2700" dirty="0">
                <a:solidFill>
                  <a:schemeClr val="accent5"/>
                </a:solidFill>
                <a:latin typeface="Arial Black" pitchFamily="34" charset="0"/>
              </a:rPr>
              <a:t>Information &amp; Process</a:t>
            </a:r>
            <a:endParaRPr lang="en-US" dirty="0">
              <a:solidFill>
                <a:schemeClr val="accent5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77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0A726-50D1-D902-74B2-C096ABFDF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E-SPLOST I    Goal $58,952,117 Collected $58,602,335  99%</a:t>
            </a:r>
          </a:p>
          <a:p>
            <a:r>
              <a:rPr lang="en-US" dirty="0">
                <a:latin typeface="Garamond" panose="02020404030301010803" pitchFamily="18" charset="0"/>
              </a:rPr>
              <a:t>E-SPLOST II   Goal $79,555,700 Collected $65,596,999  83%</a:t>
            </a:r>
          </a:p>
          <a:p>
            <a:r>
              <a:rPr lang="en-US" dirty="0">
                <a:latin typeface="Garamond" panose="02020404030301010803" pitchFamily="18" charset="0"/>
              </a:rPr>
              <a:t>E-SPLOST III  Goal $94,804,445 Collected $69,843,000  74%</a:t>
            </a:r>
          </a:p>
          <a:p>
            <a:r>
              <a:rPr lang="en-US" dirty="0">
                <a:latin typeface="Garamond" panose="02020404030301010803" pitchFamily="18" charset="0"/>
              </a:rPr>
              <a:t>E-SPLOST IV  Goal $83,600,000 Collected $75,281,116  89%</a:t>
            </a:r>
          </a:p>
          <a:p>
            <a:r>
              <a:rPr lang="en-US" dirty="0">
                <a:latin typeface="Garamond" panose="02020404030301010803" pitchFamily="18" charset="0"/>
              </a:rPr>
              <a:t>E-SPLOST V   Goal $85,000,000 Collected $85,000.00+ 100%</a:t>
            </a:r>
          </a:p>
          <a:p>
            <a:r>
              <a:rPr lang="en-US" dirty="0">
                <a:latin typeface="Garamond" panose="02020404030301010803" pitchFamily="18" charset="0"/>
              </a:rPr>
              <a:t>E-SPLOST VI  Proposed $135,000,000</a:t>
            </a:r>
          </a:p>
          <a:p>
            <a:pPr lvl="1"/>
            <a:endParaRPr lang="en-US" dirty="0">
              <a:highlight>
                <a:srgbClr val="FFFF00"/>
              </a:highlight>
              <a:latin typeface="Garamond" panose="02020404030301010803" pitchFamily="18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BA4EA5-54A9-74AD-9E89-766298B5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57201"/>
            <a:ext cx="10591801" cy="198120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E-SPLOST History in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Rockdale County</a:t>
            </a:r>
          </a:p>
        </p:txBody>
      </p:sp>
    </p:spTree>
    <p:extLst>
      <p:ext uri="{BB962C8B-B14F-4D97-AF65-F5344CB8AC3E}">
        <p14:creationId xmlns:p14="http://schemas.microsoft.com/office/powerpoint/2010/main" val="3782145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375697-2869-412A-AEB4-B3296799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Picture 5" descr="Closeup of pennies.">
            <a:extLst>
              <a:ext uri="{FF2B5EF4-FFF2-40B4-BE49-F238E27FC236}">
                <a16:creationId xmlns:a16="http://schemas.microsoft.com/office/drawing/2014/main" id="{C0B8407E-CAB3-46B2-B183-8D12B3C69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9" t="9091" r="6431" b="-3"/>
          <a:stretch/>
        </p:blipFill>
        <p:spPr bwMode="auto">
          <a:xfrm>
            <a:off x="1478067" y="10"/>
            <a:ext cx="354488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DE9E2D4-C94D-4382-BD75-9A451C3D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41699" y="-12875"/>
            <a:ext cx="1953297" cy="6890194"/>
            <a:chOff x="2199787" y="-12875"/>
            <a:chExt cx="2679011" cy="6890194"/>
          </a:xfrm>
        </p:grpSpPr>
        <p:sp useBgFill="1">
          <p:nvSpPr>
            <p:cNvPr id="12" name="Rectangle 19">
              <a:extLst>
                <a:ext uri="{FF2B5EF4-FFF2-40B4-BE49-F238E27FC236}">
                  <a16:creationId xmlns:a16="http://schemas.microsoft.com/office/drawing/2014/main" id="{8348A120-519A-4F2A-BE9F-C1CC48B10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 useBgFill="1">
          <p:nvSpPr>
            <p:cNvPr id="13" name="Rectangle 20">
              <a:extLst>
                <a:ext uri="{FF2B5EF4-FFF2-40B4-BE49-F238E27FC236}">
                  <a16:creationId xmlns:a16="http://schemas.microsoft.com/office/drawing/2014/main" id="{8AE68E3F-5084-4FF1-9164-9A44B19D3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84AB1D-699B-435C-BC0A-D649097B9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4460" y="1"/>
            <a:ext cx="1827609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081C1DB-D6A0-4ED6-A4FC-16466E903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BE09B71-5BD8-4B95-8DE8-A10B0657D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5AAF0BD-4755-42CE-B339-2C2746BB7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3824AAED-F160-40F4-8FBB-F674A4ECF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2D4B81E4-BEC2-45B9-8242-EB3960183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3CF69791-86E8-4D88-B224-E0D2775DC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799" y="2637860"/>
            <a:ext cx="6826452" cy="3742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Safety and Security</a:t>
            </a:r>
          </a:p>
          <a:p>
            <a:pPr marL="857250" lvl="2" indent="0">
              <a:buNone/>
            </a:pPr>
            <a:r>
              <a:rPr lang="en-US" sz="2000" dirty="0"/>
              <a:t>RCPS Strategic Plan: Goal Area IV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Teaching and Learning</a:t>
            </a:r>
          </a:p>
          <a:p>
            <a:pPr marL="0" indent="0">
              <a:buNone/>
            </a:pPr>
            <a:r>
              <a:rPr lang="en-US" sz="1800" dirty="0"/>
              <a:t>		</a:t>
            </a:r>
            <a:r>
              <a:rPr lang="en-US" sz="2000" dirty="0"/>
              <a:t>RCPS Strategic Plan: Goal Area II</a:t>
            </a:r>
            <a:endParaRPr lang="en-US" sz="1800" dirty="0"/>
          </a:p>
          <a:p>
            <a:pPr marL="0" indent="0">
              <a:buNone/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Technology</a:t>
            </a:r>
          </a:p>
          <a:p>
            <a:pPr marL="857250" lvl="2" indent="0">
              <a:buNone/>
            </a:pPr>
            <a:r>
              <a:rPr lang="en-US" sz="2000" dirty="0"/>
              <a:t>RCPS Strategic Plan: Goal Areas II and V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Facilities</a:t>
            </a:r>
          </a:p>
          <a:p>
            <a:pPr marL="857250" lvl="2" indent="0">
              <a:buNone/>
            </a:pPr>
            <a:r>
              <a:rPr lang="en-US" sz="2000" dirty="0"/>
              <a:t>RCPS Strategic Plan: Goal Area V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4374" y="359834"/>
            <a:ext cx="5509418" cy="14139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dirty="0">
                <a:latin typeface="Arial Black" pitchFamily="34" charset="0"/>
              </a:rPr>
              <a:t>E-SPLOST VI</a:t>
            </a:r>
            <a:br>
              <a:rPr lang="en-US" sz="3100" b="1" dirty="0">
                <a:latin typeface="Arial Black" pitchFamily="34" charset="0"/>
              </a:rPr>
            </a:br>
            <a:r>
              <a:rPr lang="en-US" sz="3100" b="1" dirty="0">
                <a:latin typeface="Arial Black" pitchFamily="34" charset="0"/>
              </a:rPr>
              <a:t>Proposed Capital Projects</a:t>
            </a:r>
          </a:p>
        </p:txBody>
      </p:sp>
    </p:spTree>
    <p:extLst>
      <p:ext uri="{BB962C8B-B14F-4D97-AF65-F5344CB8AC3E}">
        <p14:creationId xmlns:p14="http://schemas.microsoft.com/office/powerpoint/2010/main" val="1402711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loseup of security vestibules.">
            <a:extLst>
              <a:ext uri="{FF2B5EF4-FFF2-40B4-BE49-F238E27FC236}">
                <a16:creationId xmlns:a16="http://schemas.microsoft.com/office/drawing/2014/main" id="{1B867E87-2878-5788-099E-97660A857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711296"/>
            <a:ext cx="2884714" cy="20507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Closeup of key card badges.">
            <a:extLst>
              <a:ext uri="{FF2B5EF4-FFF2-40B4-BE49-F238E27FC236}">
                <a16:creationId xmlns:a16="http://schemas.microsoft.com/office/drawing/2014/main" id="{CD8A4A48-6D0B-9353-4402-7DFD3299D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251" y="3572917"/>
            <a:ext cx="3159598" cy="1828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18" descr="Closeup of security cameras.">
            <a:extLst>
              <a:ext uri="{FF2B5EF4-FFF2-40B4-BE49-F238E27FC236}">
                <a16:creationId xmlns:a16="http://schemas.microsoft.com/office/drawing/2014/main" id="{19E511DA-50F9-42C2-AEE0-464642EDBB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06301" y="3434539"/>
            <a:ext cx="2590800" cy="2105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90801" y="912830"/>
            <a:ext cx="8017165" cy="4351971"/>
          </a:xfrm>
        </p:spPr>
        <p:txBody>
          <a:bodyPr anchor="t"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endParaRPr lang="en-US" dirty="0">
              <a:latin typeface="Adobe Garamond Pro Bold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Communications / Surveillance Equipment</a:t>
            </a:r>
          </a:p>
          <a:p>
            <a:pPr marL="537210" lvl="1" indent="-342900">
              <a:lnSpc>
                <a:spcPct val="90000"/>
              </a:lnSpc>
            </a:pPr>
            <a:r>
              <a:rPr lang="en-US" sz="2400" b="1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Security camera upgrades/expansions</a:t>
            </a:r>
          </a:p>
          <a:p>
            <a:pPr marL="537210" lvl="1" indent="-342900">
              <a:lnSpc>
                <a:spcPct val="90000"/>
              </a:lnSpc>
            </a:pPr>
            <a:r>
              <a:rPr lang="en-US" sz="2400" b="1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="1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xpand key card access (interior, general use areas)</a:t>
            </a:r>
          </a:p>
          <a:p>
            <a:pPr marL="537210" lvl="1" indent="-342900">
              <a:lnSpc>
                <a:spcPct val="90000"/>
              </a:lnSpc>
            </a:pPr>
            <a:r>
              <a:rPr lang="en-US" sz="2400" b="1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b="1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dd buzz-in door options at front desks</a:t>
            </a:r>
          </a:p>
          <a:p>
            <a:pPr marL="537210" lvl="1" indent="-342900">
              <a:lnSpc>
                <a:spcPct val="90000"/>
              </a:lnSpc>
            </a:pPr>
            <a:r>
              <a:rPr lang="en-US" sz="2400" dirty="0">
                <a:solidFill>
                  <a:srgbClr val="FFCC00"/>
                </a:solidFill>
                <a:latin typeface="Adobe Garamond Pro Bold" pitchFamily="18" charset="0"/>
              </a:rPr>
              <a:t> </a:t>
            </a:r>
            <a:endParaRPr lang="en-US" b="1" dirty="0">
              <a:latin typeface="Adobe Garamond Pro Bold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marL="393192" lvl="1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dirty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marL="393192" lvl="1" indent="0">
              <a:lnSpc>
                <a:spcPct val="90000"/>
              </a:lnSpc>
              <a:buNone/>
            </a:pPr>
            <a:endParaRPr lang="en-US" dirty="0"/>
          </a:p>
          <a:p>
            <a:pPr marL="393192" lvl="1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152400"/>
            <a:ext cx="7414752" cy="1096652"/>
          </a:xfrm>
        </p:spPr>
        <p:txBody>
          <a:bodyPr>
            <a:noAutofit/>
          </a:bodyPr>
          <a:lstStyle/>
          <a:p>
            <a:r>
              <a:rPr lang="en-US" sz="48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Safety and Security</a:t>
            </a:r>
          </a:p>
        </p:txBody>
      </p:sp>
    </p:spTree>
    <p:extLst>
      <p:ext uri="{BB962C8B-B14F-4D97-AF65-F5344CB8AC3E}">
        <p14:creationId xmlns:p14="http://schemas.microsoft.com/office/powerpoint/2010/main" val="2228119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Content Placeholder 6" descr="Photo of Open Gate weapons detection systems.">
            <a:extLst>
              <a:ext uri="{FF2B5EF4-FFF2-40B4-BE49-F238E27FC236}">
                <a16:creationId xmlns:a16="http://schemas.microsoft.com/office/drawing/2014/main" id="{5F71A462-5DFA-F809-B123-CC513C49D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36" y="3712028"/>
            <a:ext cx="4384873" cy="2925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n orange defibrillator and a sign&#10;&#10;">
            <a:extLst>
              <a:ext uri="{FF2B5EF4-FFF2-40B4-BE49-F238E27FC236}">
                <a16:creationId xmlns:a16="http://schemas.microsoft.com/office/drawing/2014/main" id="{D37CC8A3-AAC7-CFA5-159B-D12D831CB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08514" y="3763911"/>
            <a:ext cx="3287486" cy="26748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90801" y="1045029"/>
            <a:ext cx="8017165" cy="2525486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Safety and Security Equipment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Replace select AEDs districtwide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Security vehicles replaced through the district fleet rolldown process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kern="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 Gate purchases for all site locations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marL="393192" lvl="1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dirty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marL="393192" lvl="1" indent="0">
              <a:lnSpc>
                <a:spcPct val="90000"/>
              </a:lnSpc>
              <a:buNone/>
            </a:pPr>
            <a:endParaRPr lang="en-US" dirty="0"/>
          </a:p>
          <a:p>
            <a:pPr marL="393192" lvl="1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152400"/>
            <a:ext cx="7414752" cy="1096652"/>
          </a:xfrm>
        </p:spPr>
        <p:txBody>
          <a:bodyPr>
            <a:noAutofit/>
          </a:bodyPr>
          <a:lstStyle/>
          <a:p>
            <a:r>
              <a:rPr lang="en-US" sz="48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Safety and Security</a:t>
            </a:r>
          </a:p>
        </p:txBody>
      </p:sp>
    </p:spTree>
    <p:extLst>
      <p:ext uri="{BB962C8B-B14F-4D97-AF65-F5344CB8AC3E}">
        <p14:creationId xmlns:p14="http://schemas.microsoft.com/office/powerpoint/2010/main" val="1092703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hoto of textbooks.">
            <a:extLst>
              <a:ext uri="{FF2B5EF4-FFF2-40B4-BE49-F238E27FC236}">
                <a16:creationId xmlns:a16="http://schemas.microsoft.com/office/drawing/2014/main" id="{778DAFCE-9B91-8D97-7FDD-54B0182AAC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6526" r="38658" b="-1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1B081E3-9B87-DB78-D00A-61BFDAD095C9}"/>
              </a:ext>
            </a:extLst>
          </p:cNvPr>
          <p:cNvSpPr txBox="1"/>
          <p:nvPr/>
        </p:nvSpPr>
        <p:spPr>
          <a:xfrm>
            <a:off x="9961902" y="6657945"/>
            <a:ext cx="223009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bccampus.ca/2016/08/03/bccampus-in-top-10-for-saving-students-money-with-free-textbooks-in-u-s-and-number-1-in-canad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0929" y="1752591"/>
            <a:ext cx="5260680" cy="2667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/>
              </a:rPr>
              <a:t>Instructional Supplies</a:t>
            </a:r>
          </a:p>
          <a:p>
            <a:r>
              <a:rPr lang="en-US" sz="3200" b="1" dirty="0">
                <a:latin typeface="Garamond" panose="02020404030301010803" pitchFamily="18" charset="0"/>
              </a:rPr>
              <a:t>Textbooks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685800"/>
            <a:ext cx="6892924" cy="175259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Teaching and Learning</a:t>
            </a:r>
            <a:b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40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B5FF12C0D4C446B092501888FC02D8" ma:contentTypeVersion="0" ma:contentTypeDescription="Create a new document." ma:contentTypeScope="" ma:versionID="295ea32033aedd4832170fa5436bb59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87406029f2e3f0abb6bba33bb9b288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7A3E53-F8CD-47DD-B5A1-1562DE8471B6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6C540DE-5B5F-404D-90B2-9F9DE22104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A9CC60-87F3-450B-940E-7F9A53008A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1001</Words>
  <Application>Microsoft Office PowerPoint</Application>
  <PresentationFormat>Widescreen</PresentationFormat>
  <Paragraphs>206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Adobe Devanagari</vt:lpstr>
      <vt:lpstr>Adobe Garamond Pro Bold</vt:lpstr>
      <vt:lpstr>Arial</vt:lpstr>
      <vt:lpstr>Arial Black</vt:lpstr>
      <vt:lpstr>Bookman Old Style</vt:lpstr>
      <vt:lpstr>Calibri</vt:lpstr>
      <vt:lpstr>Corbel</vt:lpstr>
      <vt:lpstr>Garamond</vt:lpstr>
      <vt:lpstr>Lucida Sans Unicode</vt:lpstr>
      <vt:lpstr>Symbol</vt:lpstr>
      <vt:lpstr>Wingdings</vt:lpstr>
      <vt:lpstr>Parallax</vt:lpstr>
      <vt:lpstr>E-SPLOST VI  Facts and Information  </vt:lpstr>
      <vt:lpstr>Education  Special  Purpose  Local  Option  Sales  Tax </vt:lpstr>
      <vt:lpstr>What Can E-SPLOST  be used for?</vt:lpstr>
      <vt:lpstr>E-SPLOST VI will continue a twenty-five-year collection of pennies for public education in Rockdale County  Information &amp; Process</vt:lpstr>
      <vt:lpstr>E-SPLOST History in  Rockdale County</vt:lpstr>
      <vt:lpstr>E-SPLOST VI Proposed Capital Projects</vt:lpstr>
      <vt:lpstr>Safety and Security</vt:lpstr>
      <vt:lpstr>Safety and Security</vt:lpstr>
      <vt:lpstr>Teaching and Learning </vt:lpstr>
      <vt:lpstr>Teaching and Learning </vt:lpstr>
      <vt:lpstr>Learning Reimagined 1:1 program </vt:lpstr>
      <vt:lpstr>PowerPoint Presentation</vt:lpstr>
      <vt:lpstr>Facilities</vt:lpstr>
      <vt:lpstr>Facilities</vt:lpstr>
      <vt:lpstr>Completed Projects from  E-SPLOST I and II</vt:lpstr>
      <vt:lpstr>Completed Projects from  E-SPLOST III and IV</vt:lpstr>
      <vt:lpstr>Completed Projects from  E-SPLOST V</vt:lpstr>
      <vt:lpstr>E-SPLOST, The Power of a Penny!</vt:lpstr>
      <vt:lpstr>E-SPLOST VI Timeline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Relations</dc:title>
  <dc:creator>cball</dc:creator>
  <cp:lastModifiedBy>Michelle Kim</cp:lastModifiedBy>
  <cp:revision>37</cp:revision>
  <cp:lastPrinted>1601-01-01T00:00:00Z</cp:lastPrinted>
  <dcterms:created xsi:type="dcterms:W3CDTF">1601-01-01T00:00:00Z</dcterms:created>
  <dcterms:modified xsi:type="dcterms:W3CDTF">2023-12-11T18:02:22Z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0x0101001AB5FF12C0D4C446B092501888FC02D8</vt:lpwstr>
  </property>
  <property fmtid="{D5CDD505-2E9C-101B-9397-08002B2CF9AE}" pid="3" name="MSIP_Label_80eb4b65-fdea-474c-ade5-298d6f7c6266_Enabled">
    <vt:lpwstr>true</vt:lpwstr>
  </property>
  <property fmtid="{D5CDD505-2E9C-101B-9397-08002B2CF9AE}" pid="4" name="MSIP_Label_80eb4b65-fdea-474c-ade5-298d6f7c6266_SetDate">
    <vt:lpwstr>2023-12-05T20:26:11Z</vt:lpwstr>
  </property>
  <property fmtid="{D5CDD505-2E9C-101B-9397-08002B2CF9AE}" pid="5" name="MSIP_Label_80eb4b65-fdea-474c-ade5-298d6f7c6266_Method">
    <vt:lpwstr>Standard</vt:lpwstr>
  </property>
  <property fmtid="{D5CDD505-2E9C-101B-9397-08002B2CF9AE}" pid="6" name="MSIP_Label_80eb4b65-fdea-474c-ade5-298d6f7c6266_Name">
    <vt:lpwstr>80eb4b65-fdea-474c-ade5-298d6f7c6266</vt:lpwstr>
  </property>
  <property fmtid="{D5CDD505-2E9C-101B-9397-08002B2CF9AE}" pid="7" name="MSIP_Label_80eb4b65-fdea-474c-ade5-298d6f7c6266_SiteId">
    <vt:lpwstr>bfd25eb8-3dfc-4e5c-adab-ad073f23ac72</vt:lpwstr>
  </property>
  <property fmtid="{D5CDD505-2E9C-101B-9397-08002B2CF9AE}" pid="8" name="MSIP_Label_80eb4b65-fdea-474c-ade5-298d6f7c6266_ActionId">
    <vt:lpwstr>0f25de37-a284-41ee-b7f3-01d0546a42cc</vt:lpwstr>
  </property>
  <property fmtid="{D5CDD505-2E9C-101B-9397-08002B2CF9AE}" pid="9" name="MSIP_Label_80eb4b65-fdea-474c-ade5-298d6f7c6266_ContentBits">
    <vt:lpwstr>0</vt:lpwstr>
  </property>
</Properties>
</file>